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96" r:id="rId3"/>
    <p:sldId id="273" r:id="rId4"/>
    <p:sldId id="297" r:id="rId5"/>
    <p:sldId id="298" r:id="rId6"/>
    <p:sldId id="299" r:id="rId7"/>
    <p:sldId id="301" r:id="rId8"/>
    <p:sldId id="302" r:id="rId9"/>
    <p:sldId id="300" r:id="rId10"/>
    <p:sldId id="303" r:id="rId11"/>
    <p:sldId id="304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05" r:id="rId22"/>
    <p:sldId id="315" r:id="rId23"/>
    <p:sldId id="25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992" y="-9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12661854768154"/>
          <c:y val="7.4548702245552628E-2"/>
          <c:w val="0.74834623797025368"/>
          <c:h val="0.8326195683872849"/>
        </c:manualLayout>
      </c:layout>
      <c:bar3DChart>
        <c:barDir val="col"/>
        <c:grouping val="standard"/>
        <c:varyColors val="0"/>
        <c:ser>
          <c:idx val="1"/>
          <c:order val="0"/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Лист1!$B$1:$H$1</c:f>
              <c:numCache>
                <c:formatCode>0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Лист1!$B$2:$H$2</c:f>
              <c:numCache>
                <c:formatCode>0</c:formatCode>
                <c:ptCount val="7"/>
                <c:pt idx="0">
                  <c:v>2423</c:v>
                </c:pt>
                <c:pt idx="1">
                  <c:v>2410</c:v>
                </c:pt>
                <c:pt idx="2">
                  <c:v>2229</c:v>
                </c:pt>
                <c:pt idx="3">
                  <c:v>2618</c:v>
                </c:pt>
                <c:pt idx="4">
                  <c:v>2711</c:v>
                </c:pt>
                <c:pt idx="5">
                  <c:v>2595</c:v>
                </c:pt>
                <c:pt idx="6">
                  <c:v>2427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38833408"/>
        <c:axId val="301638784"/>
        <c:axId val="262505728"/>
      </c:bar3DChart>
      <c:catAx>
        <c:axId val="33883340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01638784"/>
        <c:crosses val="autoZero"/>
        <c:auto val="1"/>
        <c:lblAlgn val="ctr"/>
        <c:lblOffset val="100"/>
        <c:noMultiLvlLbl val="0"/>
      </c:catAx>
      <c:valAx>
        <c:axId val="301638784"/>
        <c:scaling>
          <c:orientation val="minMax"/>
          <c:max val="3000"/>
          <c:min val="2000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38833408"/>
        <c:crosses val="autoZero"/>
        <c:crossBetween val="between"/>
      </c:valAx>
      <c:serAx>
        <c:axId val="262505728"/>
        <c:scaling>
          <c:orientation val="minMax"/>
        </c:scaling>
        <c:delete val="1"/>
        <c:axPos val="b"/>
        <c:majorTickMark val="out"/>
        <c:minorTickMark val="none"/>
        <c:tickLblPos val="nextTo"/>
        <c:crossAx val="301638784"/>
        <c:crosses val="autoZero"/>
      </c:ser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12661854768154"/>
          <c:y val="7.4548702245552628E-2"/>
          <c:w val="0.74834623797025368"/>
          <c:h val="0.8326195683872849"/>
        </c:manualLayout>
      </c:layout>
      <c:bar3DChart>
        <c:barDir val="col"/>
        <c:grouping val="standard"/>
        <c:varyColors val="0"/>
        <c:ser>
          <c:idx val="1"/>
          <c:order val="0"/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Лист1!$B$3:$H$3</c:f>
              <c:numCache>
                <c:formatCode>0</c:formatCode>
                <c:ptCount val="7"/>
                <c:pt idx="0">
                  <c:v>286</c:v>
                </c:pt>
                <c:pt idx="1">
                  <c:v>172</c:v>
                </c:pt>
                <c:pt idx="2">
                  <c:v>325</c:v>
                </c:pt>
                <c:pt idx="3">
                  <c:v>433</c:v>
                </c:pt>
                <c:pt idx="4">
                  <c:v>426</c:v>
                </c:pt>
                <c:pt idx="5">
                  <c:v>399</c:v>
                </c:pt>
                <c:pt idx="6">
                  <c:v>465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38835968"/>
        <c:axId val="301640512"/>
        <c:axId val="262506368"/>
      </c:bar3DChart>
      <c:catAx>
        <c:axId val="33883596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01640512"/>
        <c:crosses val="autoZero"/>
        <c:auto val="1"/>
        <c:lblAlgn val="ctr"/>
        <c:lblOffset val="100"/>
        <c:noMultiLvlLbl val="0"/>
      </c:catAx>
      <c:valAx>
        <c:axId val="301640512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38835968"/>
        <c:crosses val="autoZero"/>
        <c:crossBetween val="between"/>
      </c:valAx>
      <c:serAx>
        <c:axId val="262506368"/>
        <c:scaling>
          <c:orientation val="minMax"/>
        </c:scaling>
        <c:delete val="1"/>
        <c:axPos val="b"/>
        <c:majorTickMark val="out"/>
        <c:minorTickMark val="none"/>
        <c:tickLblPos val="nextTo"/>
        <c:crossAx val="301640512"/>
        <c:crosses val="autoZero"/>
      </c:ser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12661854768154"/>
          <c:y val="7.4548702245552628E-2"/>
          <c:w val="0.74834623797025368"/>
          <c:h val="0.8326195683872849"/>
        </c:manualLayout>
      </c:layout>
      <c:bar3DChart>
        <c:barDir val="col"/>
        <c:grouping val="standard"/>
        <c:varyColors val="0"/>
        <c:ser>
          <c:idx val="1"/>
          <c:order val="0"/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Лист1!$B$4:$H$4</c:f>
              <c:numCache>
                <c:formatCode>0</c:formatCode>
                <c:ptCount val="7"/>
                <c:pt idx="0">
                  <c:v>24</c:v>
                </c:pt>
                <c:pt idx="1">
                  <c:v>8</c:v>
                </c:pt>
                <c:pt idx="2">
                  <c:v>22</c:v>
                </c:pt>
                <c:pt idx="3">
                  <c:v>43</c:v>
                </c:pt>
                <c:pt idx="4">
                  <c:v>37</c:v>
                </c:pt>
                <c:pt idx="5">
                  <c:v>24</c:v>
                </c:pt>
                <c:pt idx="6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38836480"/>
        <c:axId val="301642240"/>
        <c:axId val="262580096"/>
      </c:bar3DChart>
      <c:catAx>
        <c:axId val="338836480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01642240"/>
        <c:crosses val="autoZero"/>
        <c:auto val="1"/>
        <c:lblAlgn val="ctr"/>
        <c:lblOffset val="100"/>
        <c:noMultiLvlLbl val="0"/>
      </c:catAx>
      <c:valAx>
        <c:axId val="30164224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38836480"/>
        <c:crosses val="autoZero"/>
        <c:crossBetween val="between"/>
      </c:valAx>
      <c:serAx>
        <c:axId val="262580096"/>
        <c:scaling>
          <c:orientation val="minMax"/>
        </c:scaling>
        <c:delete val="1"/>
        <c:axPos val="b"/>
        <c:majorTickMark val="out"/>
        <c:minorTickMark val="none"/>
        <c:tickLblPos val="nextTo"/>
        <c:crossAx val="301642240"/>
        <c:crosses val="autoZero"/>
      </c:ser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12661854768154"/>
          <c:y val="7.4548702245552628E-2"/>
          <c:w val="0.74834623797025368"/>
          <c:h val="0.8326195683872849"/>
        </c:manualLayout>
      </c:layout>
      <c:bar3DChart>
        <c:barDir val="col"/>
        <c:grouping val="standard"/>
        <c:varyColors val="0"/>
        <c:ser>
          <c:idx val="1"/>
          <c:order val="0"/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Лист1!$B$5:$H$5</c:f>
              <c:numCache>
                <c:formatCode>0</c:formatCode>
                <c:ptCount val="7"/>
                <c:pt idx="0">
                  <c:v>88</c:v>
                </c:pt>
                <c:pt idx="1">
                  <c:v>165</c:v>
                </c:pt>
                <c:pt idx="2">
                  <c:v>162</c:v>
                </c:pt>
                <c:pt idx="3">
                  <c:v>174</c:v>
                </c:pt>
                <c:pt idx="4">
                  <c:v>154</c:v>
                </c:pt>
                <c:pt idx="5">
                  <c:v>387</c:v>
                </c:pt>
                <c:pt idx="6">
                  <c:v>245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38886656"/>
        <c:axId val="301643968"/>
        <c:axId val="262580736"/>
      </c:bar3DChart>
      <c:catAx>
        <c:axId val="338886656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01643968"/>
        <c:crosses val="autoZero"/>
        <c:auto val="1"/>
        <c:lblAlgn val="ctr"/>
        <c:lblOffset val="100"/>
        <c:noMultiLvlLbl val="0"/>
      </c:catAx>
      <c:valAx>
        <c:axId val="301643968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38886656"/>
        <c:crosses val="autoZero"/>
        <c:crossBetween val="between"/>
      </c:valAx>
      <c:serAx>
        <c:axId val="262580736"/>
        <c:scaling>
          <c:orientation val="minMax"/>
        </c:scaling>
        <c:delete val="1"/>
        <c:axPos val="b"/>
        <c:majorTickMark val="out"/>
        <c:minorTickMark val="none"/>
        <c:tickLblPos val="nextTo"/>
        <c:crossAx val="301643968"/>
        <c:crosses val="autoZero"/>
      </c:ser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12661854768154"/>
          <c:y val="7.4548702245552628E-2"/>
          <c:w val="0.74834623797025368"/>
          <c:h val="0.8326195683872849"/>
        </c:manualLayout>
      </c:layout>
      <c:bar3DChart>
        <c:barDir val="col"/>
        <c:grouping val="standard"/>
        <c:varyColors val="0"/>
        <c:ser>
          <c:idx val="1"/>
          <c:order val="0"/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Лист1!$B$6:$H$6</c:f>
              <c:numCache>
                <c:formatCode>0.0</c:formatCode>
                <c:ptCount val="7"/>
                <c:pt idx="0">
                  <c:v>63.4</c:v>
                </c:pt>
                <c:pt idx="1">
                  <c:v>59.3</c:v>
                </c:pt>
                <c:pt idx="2">
                  <c:v>62.1</c:v>
                </c:pt>
                <c:pt idx="3">
                  <c:v>63.3</c:v>
                </c:pt>
                <c:pt idx="4">
                  <c:v>63.7</c:v>
                </c:pt>
                <c:pt idx="5">
                  <c:v>59.2</c:v>
                </c:pt>
                <c:pt idx="6">
                  <c:v>62.6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38887680"/>
        <c:axId val="307757056"/>
        <c:axId val="271140096"/>
      </c:bar3DChart>
      <c:catAx>
        <c:axId val="338887680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07757056"/>
        <c:crosses val="autoZero"/>
        <c:auto val="1"/>
        <c:lblAlgn val="ctr"/>
        <c:lblOffset val="100"/>
        <c:noMultiLvlLbl val="0"/>
      </c:catAx>
      <c:valAx>
        <c:axId val="307757056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38887680"/>
        <c:crosses val="autoZero"/>
        <c:crossBetween val="between"/>
      </c:valAx>
      <c:serAx>
        <c:axId val="271140096"/>
        <c:scaling>
          <c:orientation val="minMax"/>
        </c:scaling>
        <c:delete val="1"/>
        <c:axPos val="b"/>
        <c:majorTickMark val="out"/>
        <c:minorTickMark val="none"/>
        <c:tickLblPos val="nextTo"/>
        <c:crossAx val="307757056"/>
        <c:crosses val="autoZero"/>
      </c:ser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0.14583</cdr:x>
      <cdr:y>0.81771</cdr:y>
    </cdr:from>
    <cdr:to>
      <cdr:x>0.81458</cdr:x>
      <cdr:y>0.97743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66750" y="2243138"/>
          <a:ext cx="3057525" cy="4381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600" b="1">
              <a:latin typeface="Times New Roman" panose="02020603050405020304" pitchFamily="18" charset="0"/>
              <a:cs typeface="Times New Roman" panose="02020603050405020304" pitchFamily="18" charset="0"/>
            </a:rPr>
            <a:t>Приняли участие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0.14583</cdr:x>
      <cdr:y>0.81771</cdr:y>
    </cdr:from>
    <cdr:to>
      <cdr:x>0.81458</cdr:x>
      <cdr:y>0.97743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66750" y="2243138"/>
          <a:ext cx="3057525" cy="4381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600" b="1">
              <a:latin typeface="Times New Roman" panose="02020603050405020304" pitchFamily="18" charset="0"/>
              <a:cs typeface="Times New Roman" panose="02020603050405020304" pitchFamily="18" charset="0"/>
            </a:rPr>
            <a:t>Получили от 81 до 99 баллов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0.14583</cdr:x>
      <cdr:y>0.81771</cdr:y>
    </cdr:from>
    <cdr:to>
      <cdr:x>0.81458</cdr:x>
      <cdr:y>0.97743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66750" y="2243138"/>
          <a:ext cx="3057525" cy="4381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600" b="1">
              <a:latin typeface="Times New Roman" panose="02020603050405020304" pitchFamily="18" charset="0"/>
              <a:cs typeface="Times New Roman" panose="02020603050405020304" pitchFamily="18" charset="0"/>
            </a:rPr>
            <a:t>Получили 100 баллов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0.14583</cdr:x>
      <cdr:y>0.81771</cdr:y>
    </cdr:from>
    <cdr:to>
      <cdr:x>0.81458</cdr:x>
      <cdr:y>0.97743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66750" y="2243138"/>
          <a:ext cx="3057525" cy="4381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600" b="1">
              <a:latin typeface="Times New Roman" panose="02020603050405020304" pitchFamily="18" charset="0"/>
              <a:cs typeface="Times New Roman" panose="02020603050405020304" pitchFamily="18" charset="0"/>
            </a:rPr>
            <a:t>Не преодолели минимальный порог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0.14583</cdr:x>
      <cdr:y>0.81771</cdr:y>
    </cdr:from>
    <cdr:to>
      <cdr:x>0.81458</cdr:x>
      <cdr:y>0.97743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66750" y="2243138"/>
          <a:ext cx="3057525" cy="4381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600" b="1">
              <a:latin typeface="Times New Roman" panose="02020603050405020304" pitchFamily="18" charset="0"/>
              <a:cs typeface="Times New Roman" panose="02020603050405020304" pitchFamily="18" charset="0"/>
            </a:rPr>
            <a:t>Средний балл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49D4-2651-47F8-8089-A734A969A3DB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6EDA-D007-4252-87FA-1070202B043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49D4-2651-47F8-8089-A734A969A3DB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6EDA-D007-4252-87FA-1070202B04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49D4-2651-47F8-8089-A734A969A3DB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6EDA-D007-4252-87FA-1070202B04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49D4-2651-47F8-8089-A734A969A3DB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6EDA-D007-4252-87FA-1070202B04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49D4-2651-47F8-8089-A734A969A3DB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6EDA-D007-4252-87FA-1070202B043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49D4-2651-47F8-8089-A734A969A3DB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6EDA-D007-4252-87FA-1070202B04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49D4-2651-47F8-8089-A734A969A3DB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6EDA-D007-4252-87FA-1070202B04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49D4-2651-47F8-8089-A734A969A3DB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6EDA-D007-4252-87FA-1070202B04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49D4-2651-47F8-8089-A734A969A3DB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6EDA-D007-4252-87FA-1070202B04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49D4-2651-47F8-8089-A734A969A3DB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6EDA-D007-4252-87FA-1070202B04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49D4-2651-47F8-8089-A734A969A3DB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8156EDA-D007-4252-87FA-1070202B043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CD49D4-2651-47F8-8089-A734A969A3DB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8156EDA-D007-4252-87FA-1070202B043E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fipi.ru/ege/analiticheskie-i-metodicheskie-materialy#!/tab/173737686-4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fipi.ru/ege/analiticheskie-i-metodicheskie-materialy#!/tab/173737686-4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fipi.ru/ege/analiticheskie-i-metodicheskie-materialy#!/tab/173737686-4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fipi.ru/ege/analiticheskie-i-metodicheskie-materialy#!/tab/173737686-4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fipi.ru/ege/analiticheskie-i-metodicheskie-materialy#!/tab/173737686-4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744216"/>
            <a:ext cx="7851648" cy="1828800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/>
              <a:t>Подготовка к успешной сдаче </a:t>
            </a:r>
            <a:r>
              <a:rPr lang="ru-RU" sz="5400" dirty="0" smtClean="0"/>
              <a:t>ЕГЭ по </a:t>
            </a:r>
            <a:r>
              <a:rPr lang="ru-RU" sz="5400" dirty="0"/>
              <a:t>химии </a:t>
            </a:r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 smtClean="0"/>
              <a:t>в </a:t>
            </a:r>
            <a:r>
              <a:rPr lang="ru-RU" sz="5400" b="1" dirty="0" smtClean="0"/>
              <a:t>2023 </a:t>
            </a:r>
            <a:r>
              <a:rPr lang="ru-RU" sz="5400" b="1" dirty="0" smtClean="0"/>
              <a:t>году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700736"/>
            <a:ext cx="7704856" cy="17526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Станислав Владимирович Борисевич</a:t>
            </a:r>
          </a:p>
          <a:p>
            <a:pPr algn="ctr"/>
            <a:r>
              <a:rPr lang="ru-RU" dirty="0" smtClean="0">
                <a:solidFill>
                  <a:schemeClr val="tx2"/>
                </a:solidFill>
              </a:rPr>
              <a:t>Председатель региональной комиссии</a:t>
            </a:r>
          </a:p>
          <a:p>
            <a:pPr algn="ctr"/>
            <a:r>
              <a:rPr lang="ru-RU" dirty="0" smtClean="0">
                <a:solidFill>
                  <a:schemeClr val="tx2"/>
                </a:solidFill>
              </a:rPr>
              <a:t>по проверке ЕГЭ  по химии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87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703124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 </a:t>
            </a:r>
            <a:r>
              <a:rPr lang="ru-RU" sz="2800" dirty="0"/>
              <a:t>МЕТОДИЧЕСКИЕ РЕКОМЕНДАЦИИ </a:t>
            </a:r>
          </a:p>
          <a:p>
            <a:pPr algn="ctr"/>
            <a:r>
              <a:rPr lang="ru-RU" sz="2800" dirty="0"/>
              <a:t>для учителей, подготовленные на основе анализа типичных ошибок участников ЕГЭ 2021 года </a:t>
            </a:r>
            <a:endParaRPr lang="ru-RU" sz="2800" dirty="0" smtClean="0"/>
          </a:p>
          <a:p>
            <a:pPr algn="ctr"/>
            <a:r>
              <a:rPr lang="ru-RU" sz="2800" dirty="0" smtClean="0"/>
              <a:t> </a:t>
            </a:r>
            <a:r>
              <a:rPr lang="ru-RU" sz="2800" dirty="0"/>
              <a:t>Д.Ю. </a:t>
            </a:r>
            <a:r>
              <a:rPr lang="ru-RU" sz="2800" dirty="0" err="1"/>
              <a:t>Добротин</a:t>
            </a:r>
            <a:r>
              <a:rPr lang="ru-RU" sz="2800" dirty="0"/>
              <a:t>, М.Г. </a:t>
            </a:r>
            <a:r>
              <a:rPr lang="ru-RU" sz="2800" dirty="0" err="1"/>
              <a:t>Снастина</a:t>
            </a:r>
            <a:r>
              <a:rPr lang="ru-RU" sz="2800" dirty="0"/>
              <a:t> </a:t>
            </a:r>
            <a:endParaRPr lang="ru-RU" sz="2800" dirty="0" smtClean="0"/>
          </a:p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https://fipi.ru/ege/analiticheskie-i-metodicheskie-materialy#!/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tab/173737686-4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571" y="3715285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базового уровня сложности независимо от формата, в котором оно представлено, ориентировано на проверку усвоения только одного или двух элементов содержания.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Однако, как показывают результаты экзамена,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не означает, что их следует отнести к категории лёгких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требующих особых усилий для поиска верного ответа. Напротив, выполнение любого из этих заданий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предполагает обязательный и тщательный анализ текста формулировки условия задания и обдумывание его химической сути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Кроме того, они так же, как и более сложные задания, требуют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знаний в системе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не только применения заранее подготовленных шаблонов.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02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204948"/>
              </p:ext>
            </p:extLst>
          </p:nvPr>
        </p:nvGraphicFramePr>
        <p:xfrm>
          <a:off x="107504" y="1052736"/>
          <a:ext cx="8928994" cy="5747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7"/>
                <a:gridCol w="4464497"/>
              </a:tblGrid>
              <a:tr h="50405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Было в 2021 г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Стало в 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Задание 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Задание 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 выполнения заданий 1–3 используйте следующий ряд химических элементов. </a:t>
                      </a: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Ответом в заданиях 1–3 является последовательность цифр, под которыми указаны химические элементы в данном ряду.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1) C      2) </a:t>
                      </a:r>
                      <a:r>
                        <a:rPr kumimoji="0" lang="ru-R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Cr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3) </a:t>
                      </a:r>
                      <a:r>
                        <a:rPr kumimoji="0" lang="ru-R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Mg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4) F       5) </a:t>
                      </a:r>
                      <a:r>
                        <a:rPr kumimoji="0" lang="ru-R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Определите элементы, катионы которых имеют электронную формулу1s</a:t>
                      </a:r>
                      <a:r>
                        <a:rPr kumimoji="0" lang="ru-RU" sz="2000" b="0" i="0" u="none" strike="noStrike" kern="1200" baseline="300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2s</a:t>
                      </a:r>
                      <a:r>
                        <a:rPr kumimoji="0" lang="ru-RU" sz="2000" b="0" i="0" u="none" strike="noStrike" kern="1200" baseline="300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2p</a:t>
                      </a:r>
                      <a:r>
                        <a:rPr kumimoji="0" lang="ru-RU" sz="2000" b="0" i="0" u="none" strike="noStrike" kern="1200" baseline="300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ru-RU" sz="2000" b="1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ru-RU" sz="2000" b="1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68%</a:t>
                      </a:r>
                      <a:endParaRPr kumimoji="0" lang="ru-RU" sz="2400" b="1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 выполнения заданий 1–3 используйте следующий ряд химических элементов. </a:t>
                      </a: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Ответом в заданиях 1–3 является последовательность цифр, под которыми указаны химические элементы в данном ряду.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1) </a:t>
                      </a:r>
                      <a:r>
                        <a:rPr kumimoji="0" lang="ru-R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2) </a:t>
                      </a:r>
                      <a:r>
                        <a:rPr kumimoji="0" lang="ru-R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3) N      4) </a:t>
                      </a:r>
                      <a:r>
                        <a:rPr kumimoji="0" lang="ru-R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5) </a:t>
                      </a:r>
                      <a:r>
                        <a:rPr kumimoji="0" lang="ru-R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Определите, атомы каких из указанных в ряду элементов в основном состоянии имеют </a:t>
                      </a:r>
                      <a:r>
                        <a:rPr kumimoji="0" lang="ru-RU" sz="2000" b="0" i="0" u="none" strike="noStrike" kern="1200" spc="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одинаковую</a:t>
                      </a:r>
                      <a:r>
                        <a:rPr kumimoji="0" lang="ru-RU" sz="2000" b="0" i="0" u="none" strike="noStrike" kern="1200" spc="-1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электронную конфигурацию 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внешнего энергетического уровня.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46%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0" y="-2738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Открытый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 ЕГЭ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 г.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54868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КИМ 2022 года в сравнении с КИМ 2021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42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03124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 </a:t>
            </a:r>
            <a:r>
              <a:rPr lang="ru-RU" sz="2800" dirty="0"/>
              <a:t>МЕТОДИЧЕСКИЕ РЕКОМЕНДАЦИИ </a:t>
            </a:r>
          </a:p>
          <a:p>
            <a:pPr algn="ctr"/>
            <a:r>
              <a:rPr lang="ru-RU" sz="2800" dirty="0"/>
              <a:t>для учителей, подготовленные на основе анализа типичных ошибок участников ЕГЭ 2021 года </a:t>
            </a:r>
            <a:endParaRPr lang="ru-RU" sz="2800" dirty="0" smtClean="0"/>
          </a:p>
          <a:p>
            <a:pPr algn="ctr"/>
            <a:r>
              <a:rPr lang="ru-RU" sz="2800" dirty="0" smtClean="0"/>
              <a:t> </a:t>
            </a:r>
            <a:r>
              <a:rPr lang="ru-RU" sz="2800" dirty="0"/>
              <a:t>Д.Ю. </a:t>
            </a:r>
            <a:r>
              <a:rPr lang="ru-RU" sz="2800" dirty="0" err="1"/>
              <a:t>Добротин</a:t>
            </a:r>
            <a:r>
              <a:rPr lang="ru-RU" sz="2800" dirty="0"/>
              <a:t>, М.Г. </a:t>
            </a:r>
            <a:r>
              <a:rPr lang="ru-RU" sz="2800" dirty="0" err="1"/>
              <a:t>Снастина</a:t>
            </a:r>
            <a:r>
              <a:rPr lang="ru-RU" sz="2800" dirty="0"/>
              <a:t> </a:t>
            </a:r>
            <a:endParaRPr lang="ru-RU" sz="2800" dirty="0" smtClean="0"/>
          </a:p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https://fipi.ru/ege/analiticheskie-i-metodicheskie-materialy#!/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tab/173737686-4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429000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Экзаменуемые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записывают электронную конфигурацию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как если бы они это сделали, то поняли бы, что конфигурации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4s</a:t>
            </a:r>
            <a:r>
              <a:rPr lang="ru-RU" sz="20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кальция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6s</a:t>
            </a:r>
            <a:r>
              <a:rPr lang="ru-RU" sz="20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бария)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считаться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сходными, но никак не одинаковыми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 вот у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кальция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железа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несмотря на нахождение в разных группах, конфигурация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одинаковая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4s</a:t>
            </a:r>
            <a:r>
              <a:rPr lang="ru-RU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как 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железа –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d-элемента – часть электронов (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3d</a:t>
            </a:r>
            <a:r>
              <a:rPr lang="ru-RU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располагается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предвнешнем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подуровне.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Аналогичные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возникают и при следующей формулировке задания: «Определите, атомы каких из указанных в ряду элементов в основном состоянии имеют одинаковое число неспаренных электронов». Как и в случае с приведённой выше формулировкой,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из-за незаписанной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конфигурации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экзаменуемые </a:t>
            </a:r>
            <a:r>
              <a:rPr lang="ru-RU" sz="2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допускают ошибки в определении количества электронов, в том числе неспаренных.</a:t>
            </a:r>
          </a:p>
        </p:txBody>
      </p:sp>
    </p:spTree>
    <p:extLst>
      <p:ext uri="{BB962C8B-B14F-4D97-AF65-F5344CB8AC3E}">
        <p14:creationId xmlns:p14="http://schemas.microsoft.com/office/powerpoint/2010/main" val="46098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49246"/>
              </p:ext>
            </p:extLst>
          </p:nvPr>
        </p:nvGraphicFramePr>
        <p:xfrm>
          <a:off x="107504" y="1052736"/>
          <a:ext cx="8928994" cy="5792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7"/>
                <a:gridCol w="4464497"/>
              </a:tblGrid>
              <a:tr h="50405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Было в 2021 г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Стало в 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Задание 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Задание 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 выполнения заданий 1–3 используйте следующий ряд химических элементов. </a:t>
                      </a: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Ответом в заданиях 1–3 является последовательность цифр, под которыми указаны химические элементы в данном ряду.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1) C      2) </a:t>
                      </a:r>
                      <a:r>
                        <a:rPr kumimoji="0" lang="ru-R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Cr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3) </a:t>
                      </a:r>
                      <a:r>
                        <a:rPr kumimoji="0" lang="ru-R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Mg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4) F       5) </a:t>
                      </a:r>
                      <a:r>
                        <a:rPr kumimoji="0" lang="ru-R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Из указанных в ряду химических элементов выберите три элемента-металла. Расположите выбранные элементы в порядке увеличения </a:t>
                      </a:r>
                      <a:r>
                        <a:rPr kumimoji="0" lang="ru-R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оснóвных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свойств образуемых ими высших оксидов.</a:t>
                      </a:r>
                      <a:endParaRPr kumimoji="0" lang="ru-RU" sz="2000" b="1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82%</a:t>
                      </a:r>
                      <a:endParaRPr kumimoji="0" lang="ru-RU" sz="2400" b="1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 выполнения заданий 1–3 используйте следующий ряд химических элементов. </a:t>
                      </a: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Ответом в заданиях 1–3 является последовательность цифр, под которыми указаны химические элементы в данном ряду.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1) </a:t>
                      </a:r>
                      <a:r>
                        <a:rPr kumimoji="0" lang="ru-R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2) </a:t>
                      </a:r>
                      <a:r>
                        <a:rPr kumimoji="0" lang="ru-R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3) N      4) </a:t>
                      </a:r>
                      <a:r>
                        <a:rPr kumimoji="0" lang="ru-R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5) </a:t>
                      </a:r>
                      <a:r>
                        <a:rPr kumimoji="0" lang="ru-R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Из указанных в ряду химических элементов выберите три элемента-металла. Расположите выбранные элементы в порядке уменьшения основных свойств образуемых ими высших оксидов.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69%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0" y="-2738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Открытый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 ЕГЭ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 г.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54868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КИМ 2022 года в сравнении с КИМ 2021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85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03124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 </a:t>
            </a:r>
            <a:r>
              <a:rPr lang="ru-RU" sz="2800" dirty="0"/>
              <a:t>МЕТОДИЧЕСКИЕ РЕКОМЕНДАЦИИ </a:t>
            </a:r>
          </a:p>
          <a:p>
            <a:pPr algn="ctr"/>
            <a:r>
              <a:rPr lang="ru-RU" sz="2800" dirty="0"/>
              <a:t>для учителей, подготовленные на основе анализа типичных ошибок участников ЕГЭ 2021 года </a:t>
            </a:r>
            <a:endParaRPr lang="ru-RU" sz="2800" dirty="0" smtClean="0"/>
          </a:p>
          <a:p>
            <a:pPr algn="ctr"/>
            <a:r>
              <a:rPr lang="ru-RU" sz="2800" dirty="0" smtClean="0"/>
              <a:t> </a:t>
            </a:r>
            <a:r>
              <a:rPr lang="ru-RU" sz="2800" dirty="0"/>
              <a:t>Д.Ю. </a:t>
            </a:r>
            <a:r>
              <a:rPr lang="ru-RU" sz="2800" dirty="0" err="1"/>
              <a:t>Добротин</a:t>
            </a:r>
            <a:r>
              <a:rPr lang="ru-RU" sz="2800" dirty="0"/>
              <a:t>, М.Г. </a:t>
            </a:r>
            <a:r>
              <a:rPr lang="ru-RU" sz="2800" dirty="0" err="1"/>
              <a:t>Снастина</a:t>
            </a:r>
            <a:r>
              <a:rPr lang="ru-RU" sz="2800" dirty="0"/>
              <a:t> </a:t>
            </a:r>
            <a:endParaRPr lang="ru-RU" sz="2800" dirty="0" smtClean="0"/>
          </a:p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https://fipi.ru/ege/analiticheskie-i-metodicheskie-materialy#!/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tab/173737686-4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4290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задании 2, при всей кажущейся простоте формулировки условия, одной из основных проблем является именно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невнимательное прочтение условия задания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Так, нередко упускается из виду, что речь идёт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только о выборе трёх элементов, но и об их принадлежности к определённому типу элементов: данном в задании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металлам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 встречающейся ошибкой является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расположение элементов в обратном порядке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например не возрастания, а убывания. Другой вариант ошибок связан с недостаточно чётким пониманием закономерностей изменения свойств в ряду веществ, образованных выбранными элементами: оксидами, гидроксидами, водородными соединениями.</a:t>
            </a:r>
            <a:endParaRPr lang="ru-RU" sz="2000" spc="-3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72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368477"/>
              </p:ext>
            </p:extLst>
          </p:nvPr>
        </p:nvGraphicFramePr>
        <p:xfrm>
          <a:off x="107504" y="1052736"/>
          <a:ext cx="8928994" cy="548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7"/>
                <a:gridCol w="4464497"/>
              </a:tblGrid>
              <a:tr h="50405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Было в 2021 г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Стало в 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Задание 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Задание 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 выполнения заданий 1–3 используйте следующий ряд химических элементов. </a:t>
                      </a: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Ответом в заданиях 1–3 является последовательность цифр, под которыми указаны химические элементы в данном ряду.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1) C      2) </a:t>
                      </a:r>
                      <a:r>
                        <a:rPr kumimoji="0" lang="ru-R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Cr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3) </a:t>
                      </a:r>
                      <a:r>
                        <a:rPr kumimoji="0" lang="ru-R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Mg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4) F       5) </a:t>
                      </a:r>
                      <a:r>
                        <a:rPr kumimoji="0" lang="ru-R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Из числа указанных в ряду элементов выберите два элемента, которые имеют одинаковую разность между значениями их высшей и низшей степеней окисления.</a:t>
                      </a:r>
                      <a:endParaRPr kumimoji="0" lang="ru-RU" sz="2000" b="1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61%</a:t>
                      </a:r>
                      <a:endParaRPr kumimoji="0" lang="ru-RU" sz="2400" b="1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 выполнения заданий 1–3 используйте следующий ряд химических элементов. </a:t>
                      </a: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Ответом в заданиях 1–3 является последовательность цифр, под которыми указаны химические элементы в данном ряду.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1) </a:t>
                      </a:r>
                      <a:r>
                        <a:rPr kumimoji="0" lang="ru-R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2) </a:t>
                      </a:r>
                      <a:r>
                        <a:rPr kumimoji="0" lang="ru-R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3) N      4) </a:t>
                      </a:r>
                      <a:r>
                        <a:rPr kumimoji="0" lang="ru-R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5) </a:t>
                      </a:r>
                      <a:r>
                        <a:rPr kumimoji="0" lang="ru-R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</a:rPr>
                        <a:t>Из числа указанных в ряду элементов выберите два элемента, которые в образованных ими анионах с общей формулой ЭO</a:t>
                      </a:r>
                      <a:r>
                        <a:rPr lang="ru-RU" sz="2000" baseline="-25000" dirty="0" smtClean="0">
                          <a:effectLst/>
                          <a:latin typeface="Times New Roman"/>
                          <a:ea typeface="Calibri"/>
                        </a:rPr>
                        <a:t>x</a:t>
                      </a:r>
                      <a:r>
                        <a:rPr lang="ru-RU" sz="2000" baseline="30000" dirty="0" smtClean="0">
                          <a:effectLst/>
                          <a:latin typeface="Times New Roman"/>
                          <a:ea typeface="Calibri"/>
                        </a:rPr>
                        <a:t>2−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</a:rPr>
                        <a:t> могут иметь одинаковую степень окисления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51%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0" y="-2738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Открытый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 ЕГЭ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 г.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54868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КИМ 2022 года в сравнении с КИМ 2021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34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03124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 </a:t>
            </a:r>
            <a:r>
              <a:rPr lang="ru-RU" sz="2800" dirty="0"/>
              <a:t>МЕТОДИЧЕСКИЕ РЕКОМЕНДАЦИИ </a:t>
            </a:r>
          </a:p>
          <a:p>
            <a:pPr algn="ctr"/>
            <a:r>
              <a:rPr lang="ru-RU" sz="2800" dirty="0"/>
              <a:t>для учителей, подготовленные на основе анализа типичных ошибок участников ЕГЭ 2021 года </a:t>
            </a:r>
            <a:endParaRPr lang="ru-RU" sz="2800" dirty="0" smtClean="0"/>
          </a:p>
          <a:p>
            <a:pPr algn="ctr"/>
            <a:r>
              <a:rPr lang="ru-RU" sz="2800" dirty="0" smtClean="0"/>
              <a:t> </a:t>
            </a:r>
            <a:r>
              <a:rPr lang="ru-RU" sz="2800" dirty="0"/>
              <a:t>Д.Ю. </a:t>
            </a:r>
            <a:r>
              <a:rPr lang="ru-RU" sz="2800" dirty="0" err="1"/>
              <a:t>Добротин</a:t>
            </a:r>
            <a:r>
              <a:rPr lang="ru-RU" sz="2800" dirty="0"/>
              <a:t>, М.Г. </a:t>
            </a:r>
            <a:r>
              <a:rPr lang="ru-RU" sz="2800" dirty="0" err="1"/>
              <a:t>Снастина</a:t>
            </a:r>
            <a:r>
              <a:rPr lang="ru-RU" sz="2800" dirty="0"/>
              <a:t> </a:t>
            </a:r>
            <a:endParaRPr lang="ru-RU" sz="2800" dirty="0" smtClean="0"/>
          </a:p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https://fipi.ru/ege/analiticheskie-i-metodicheskie-materialy#!/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tab/173737686-4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794264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сложности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вызывает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3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приведённой выше формулировке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проверяется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определять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 окисления в кислородсодержащих анионах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Исходя из результатов выполнения данного задания, можно утверждать, что причина ошибок кроется в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нежелании записывать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формулы анионов,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ещё лучше требуемых по условию веществ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образованных данными химическими элементами.</a:t>
            </a:r>
            <a:endParaRPr lang="ru-RU" sz="2000" spc="-3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4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862434"/>
              </p:ext>
            </p:extLst>
          </p:nvPr>
        </p:nvGraphicFramePr>
        <p:xfrm>
          <a:off x="107504" y="1052736"/>
          <a:ext cx="8928994" cy="4877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7"/>
                <a:gridCol w="4464497"/>
              </a:tblGrid>
              <a:tr h="50405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Было в 2021 г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Стало в 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Задание 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Задание 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 Из предложенного перечня выберите два вещества молекулярного строения с ковалентной полярной связью.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1) Na</a:t>
                      </a:r>
                      <a:r>
                        <a:rPr kumimoji="0" lang="ru-RU" sz="2000" b="0" i="0" u="none" strike="noStrike" kern="1200" baseline="-250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</a:t>
                      </a:r>
                      <a:r>
                        <a:rPr kumimoji="0" lang="ru-RU" sz="2000" b="0" i="0" u="none" strike="noStrike" kern="1200" baseline="-250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2) HCOOH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3) CH</a:t>
                      </a:r>
                      <a:r>
                        <a:rPr kumimoji="0" lang="ru-RU" sz="2000" b="0" i="0" u="none" strike="noStrike" kern="1200" baseline="-250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4) </a:t>
                      </a:r>
                      <a:r>
                        <a:rPr kumimoji="0" lang="ru-R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CaO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5) Cl</a:t>
                      </a:r>
                      <a:r>
                        <a:rPr kumimoji="0" lang="ru-RU" sz="2000" b="0" i="0" u="none" strike="noStrike" kern="1200" baseline="-250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85%</a:t>
                      </a:r>
                      <a:endParaRPr kumimoji="0" lang="ru-RU" sz="2400" b="1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</a:rPr>
                        <a:t>Из предложенного перечня выберите два вещества с ковалентной неполярной химической связью, которые имеют немолекулярное строение.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</a:rPr>
                        <a:t>1) пероксид водорода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</a:rPr>
                        <a:t>2) азот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</a:rPr>
                        <a:t>3) кремний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</a:rPr>
                        <a:t>4) пероксид натрия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</a:rPr>
                        <a:t>5) оксид кремния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51%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0" y="-2738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Открытый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 ЕГЭ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 г.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54868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КИМ 2022 года в сравнении с КИМ 2021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68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03124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 </a:t>
            </a:r>
            <a:r>
              <a:rPr lang="ru-RU" sz="2800" dirty="0"/>
              <a:t>МЕТОДИЧЕСКИЕ РЕКОМЕНДАЦИИ </a:t>
            </a:r>
          </a:p>
          <a:p>
            <a:pPr algn="ctr"/>
            <a:r>
              <a:rPr lang="ru-RU" sz="2800" dirty="0"/>
              <a:t>для учителей, подготовленные на основе анализа типичных ошибок участников ЕГЭ 2021 года </a:t>
            </a:r>
            <a:endParaRPr lang="ru-RU" sz="2800" dirty="0" smtClean="0"/>
          </a:p>
          <a:p>
            <a:pPr algn="ctr"/>
            <a:r>
              <a:rPr lang="ru-RU" sz="2800" dirty="0" smtClean="0"/>
              <a:t> </a:t>
            </a:r>
            <a:r>
              <a:rPr lang="ru-RU" sz="2800" dirty="0"/>
              <a:t>Д.Ю. </a:t>
            </a:r>
            <a:r>
              <a:rPr lang="ru-RU" sz="2800" dirty="0" err="1"/>
              <a:t>Добротин</a:t>
            </a:r>
            <a:r>
              <a:rPr lang="ru-RU" sz="2800" dirty="0"/>
              <a:t>, М.Г. </a:t>
            </a:r>
            <a:r>
              <a:rPr lang="ru-RU" sz="2800" dirty="0" err="1"/>
              <a:t>Снастина</a:t>
            </a:r>
            <a:r>
              <a:rPr lang="ru-RU" sz="2800" dirty="0"/>
              <a:t> </a:t>
            </a:r>
            <a:endParaRPr lang="ru-RU" sz="2800" dirty="0" smtClean="0"/>
          </a:p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https://fipi.ru/ege/analiticheskie-i-metodicheskie-materialy#!/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tab/173737686-4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717032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Наиболее вероятными причинами ошибок при выполнении задания могла быть как  незнание особенностей строения и характера химической связи в пероксидах водорода и натрия, так и сложность одновременного удовлетворения двух </a:t>
            </a:r>
            <a:r>
              <a:rPr lang="ru-RU" sz="2000" dirty="0" smtClean="0"/>
              <a:t>требований к характеристикам </a:t>
            </a:r>
            <a:r>
              <a:rPr lang="ru-RU" sz="2000" dirty="0"/>
              <a:t>вещества. </a:t>
            </a:r>
          </a:p>
        </p:txBody>
      </p:sp>
    </p:spTree>
    <p:extLst>
      <p:ext uri="{BB962C8B-B14F-4D97-AF65-F5344CB8AC3E}">
        <p14:creationId xmlns:p14="http://schemas.microsoft.com/office/powerpoint/2010/main" val="381621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769688"/>
              </p:ext>
            </p:extLst>
          </p:nvPr>
        </p:nvGraphicFramePr>
        <p:xfrm>
          <a:off x="107504" y="1599183"/>
          <a:ext cx="8928997" cy="4070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1281744"/>
                <a:gridCol w="892900"/>
                <a:gridCol w="892900"/>
                <a:gridCol w="892900"/>
                <a:gridCol w="504052"/>
                <a:gridCol w="1281747"/>
                <a:gridCol w="892899"/>
                <a:gridCol w="892900"/>
                <a:gridCol w="892899"/>
              </a:tblGrid>
              <a:tr h="504056">
                <a:tc gridSpan="5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 «Неорганическая химия»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 «Органическая химия»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Уровень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Уровень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88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68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66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76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61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57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82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69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0" y="1033572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процент выполнения заданий за 2020 – 2022 г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 flipV="1">
            <a:off x="2339752" y="5919663"/>
            <a:ext cx="864096" cy="432048"/>
          </a:xfrm>
          <a:prstGeom prst="straightConnector1">
            <a:avLst/>
          </a:prstGeom>
          <a:ln w="50800">
            <a:solidFill>
              <a:srgbClr val="00206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3203848" y="5919663"/>
            <a:ext cx="864096" cy="432048"/>
          </a:xfrm>
          <a:prstGeom prst="straightConnector1">
            <a:avLst/>
          </a:prstGeom>
          <a:ln w="50800">
            <a:solidFill>
              <a:srgbClr val="00206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6876256" y="5919663"/>
            <a:ext cx="864096" cy="432048"/>
          </a:xfrm>
          <a:prstGeom prst="straightConnector1">
            <a:avLst/>
          </a:prstGeom>
          <a:ln w="50800">
            <a:solidFill>
              <a:srgbClr val="00206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7740352" y="5919663"/>
            <a:ext cx="864096" cy="432048"/>
          </a:xfrm>
          <a:prstGeom prst="straightConnector1">
            <a:avLst/>
          </a:prstGeom>
          <a:ln w="50800">
            <a:solidFill>
              <a:srgbClr val="00206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0" y="6351711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Дистанционное обучение в 9 и в 10 классах?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92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908720"/>
            <a:ext cx="9144000" cy="792088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Результаты ЕГЭ </a:t>
            </a:r>
            <a:r>
              <a:rPr lang="ru-RU" altLang="ru-RU" sz="3200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химии в РТ в 2015 – 2021 годах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9610171"/>
              </p:ext>
            </p:extLst>
          </p:nvPr>
        </p:nvGraphicFramePr>
        <p:xfrm>
          <a:off x="666750" y="1676306"/>
          <a:ext cx="7810500" cy="468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4749162"/>
              </p:ext>
            </p:extLst>
          </p:nvPr>
        </p:nvGraphicFramePr>
        <p:xfrm>
          <a:off x="666750" y="1700808"/>
          <a:ext cx="7810500" cy="468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2886811"/>
              </p:ext>
            </p:extLst>
          </p:nvPr>
        </p:nvGraphicFramePr>
        <p:xfrm>
          <a:off x="666750" y="1693995"/>
          <a:ext cx="7810500" cy="468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468718"/>
              </p:ext>
            </p:extLst>
          </p:nvPr>
        </p:nvGraphicFramePr>
        <p:xfrm>
          <a:off x="666750" y="1700808"/>
          <a:ext cx="7810500" cy="468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4959214"/>
              </p:ext>
            </p:extLst>
          </p:nvPr>
        </p:nvGraphicFramePr>
        <p:xfrm>
          <a:off x="666750" y="1679321"/>
          <a:ext cx="7810500" cy="468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358475"/>
              </p:ext>
            </p:extLst>
          </p:nvPr>
        </p:nvGraphicFramePr>
        <p:xfrm>
          <a:off x="41918" y="1700808"/>
          <a:ext cx="9060162" cy="4883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2146"/>
                <a:gridCol w="914752"/>
                <a:gridCol w="914752"/>
                <a:gridCol w="914752"/>
                <a:gridCol w="914752"/>
                <a:gridCol w="914752"/>
                <a:gridCol w="914752"/>
                <a:gridCol w="914752"/>
                <a:gridCol w="914752"/>
              </a:tblGrid>
              <a:tr h="549001">
                <a:tc>
                  <a:txBody>
                    <a:bodyPr/>
                    <a:lstStyle/>
                    <a:p>
                      <a:pPr algn="ctr"/>
                      <a:endParaRPr lang="ru-RU" sz="2000" spc="-1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700" spc="-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ru-RU" sz="2700" spc="-1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700" spc="-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RU" sz="2700" spc="-1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700" spc="-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2700" spc="-1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700" spc="-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2700" spc="-1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700" spc="-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ru-RU" sz="2700" spc="-1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700" spc="-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2700" spc="-1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700" spc="-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2700" spc="-1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700" spc="-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2700" spc="-1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/>
                </a:tc>
              </a:tr>
              <a:tr h="53111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Приняли участие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2229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2618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2711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2427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</a:tr>
              <a:tr h="54900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62,1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</a:tr>
              <a:tr h="54900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Получили 100 баллов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</a:tr>
              <a:tr h="54900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Получили от 81 до 99 баллов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286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426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399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</a:tr>
              <a:tr h="549001">
                <a:tc>
                  <a:txBody>
                    <a:bodyPr/>
                    <a:lstStyle/>
                    <a:p>
                      <a:pPr algn="ctr"/>
                      <a:r>
                        <a:rPr lang="ru-RU" sz="2000" spc="-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преодолели минимальный порог</a:t>
                      </a:r>
                      <a:endParaRPr lang="ru-RU" sz="2000" spc="-1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387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287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5370" marR="135370" marT="67685" marB="6768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63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672804"/>
              </p:ext>
            </p:extLst>
          </p:nvPr>
        </p:nvGraphicFramePr>
        <p:xfrm>
          <a:off x="215516" y="1628800"/>
          <a:ext cx="8712967" cy="3277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0"/>
                <a:gridCol w="1344149"/>
                <a:gridCol w="1344149"/>
                <a:gridCol w="1344149"/>
              </a:tblGrid>
              <a:tr h="504056">
                <a:tc gridSpan="4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Задания с развернутым ответом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Задание</a:t>
                      </a:r>
                      <a:endParaRPr kumimoji="0" lang="ru-RU" sz="2000" b="1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2000" b="1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2000" b="1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2000" b="1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ОВР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Ионный обмен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Неорганическая цепочка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Органическая цепочка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Задача по неорганической химии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Задача по органической химии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0" y="1033572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процент выполнения заданий за 2020 – 2022 г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52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095688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Усилено </a:t>
            </a:r>
            <a:r>
              <a:rPr lang="ru-RU" dirty="0"/>
              <a:t>внимание проверке </a:t>
            </a:r>
            <a:r>
              <a:rPr lang="ru-RU" dirty="0" err="1"/>
              <a:t>сформированности</a:t>
            </a:r>
            <a:r>
              <a:rPr lang="ru-RU" dirty="0"/>
              <a:t> умения </a:t>
            </a:r>
            <a:r>
              <a:rPr lang="ru-RU" b="1" dirty="0">
                <a:solidFill>
                  <a:srgbClr val="FF0000"/>
                </a:solidFill>
              </a:rPr>
              <a:t>комбинировать различные виды деятельности:</a:t>
            </a:r>
            <a:r>
              <a:rPr lang="ru-RU" dirty="0"/>
              <a:t> анализировать и сравнивать, классифицировать и обобщать, демонстрировать умения читательской грамотности и проводить расчёты.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319824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Большое </a:t>
            </a:r>
            <a:r>
              <a:rPr lang="ru-RU" dirty="0"/>
              <a:t>внимание в экзаменационных вариантах уделяется проверке умений, формируемых в процессе проведения </a:t>
            </a:r>
            <a:r>
              <a:rPr lang="ru-RU" b="1" dirty="0">
                <a:solidFill>
                  <a:srgbClr val="FF0000"/>
                </a:solidFill>
              </a:rPr>
              <a:t>реального химического эксперимента</a:t>
            </a:r>
            <a:r>
              <a:rPr lang="ru-RU" dirty="0"/>
              <a:t>. Так, приводимые в условиях заданий описания признаков протекания химических реакций нередко вызывают затруднения именно у экзаменуемых с недостаточным опытом экспериментальной деятельности или с недостаточно сформированным умением преобразовывать информацию из одной формы в другую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5336048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Особую роль в экзаменационных вариантах играют расчётные задачи. Для их решения от экзаменуемых требовалось продемонстрировать не только умения работать с количественными данными и использовать формулы, отражающие взаимосвязь физических величин, но и </a:t>
            </a:r>
            <a:r>
              <a:rPr lang="ru-RU" b="1" dirty="0">
                <a:solidFill>
                  <a:srgbClr val="FF0000"/>
                </a:solidFill>
              </a:rPr>
              <a:t>умение осуществлять математические расчёты с использованием переменных</a:t>
            </a:r>
            <a:r>
              <a:rPr lang="ru-RU" dirty="0"/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703124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учителей, подготовленные на основе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типичных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ошибок участников ЕГЭ 2021 года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Д.Ю.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Добротин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М.Г.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Снастина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7691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3348" y="3501008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Справиться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задачами высокого уровня сложности смогли лишь немногие выпускники, у которых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наряду с хорошей химической подготовкой хорошо сформирована математическая грамотность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решении задач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требовалось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применить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межпредметные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умения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выявлению математической зависимости между заданными физическими величинами и составлению математического уравнения для поиска неизвестной величины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Наряду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математическими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расчётами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требовалось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химического строения органического вещества по описанию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некоторых из его химических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2859" y="2132856"/>
            <a:ext cx="91406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Причиной </a:t>
            </a:r>
            <a:r>
              <a:rPr lang="ru-RU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низких результатов выполнения заданий может являться излишняя </a:t>
            </a:r>
            <a:r>
              <a:rPr lang="ru-RU" b="1" spc="-3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направленность на ранее отработанные формулировки и появление новых нюансов в условии</a:t>
            </a:r>
            <a:r>
              <a:rPr lang="ru-RU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отличающихся от условий заданий в демоверсии, что делает для некоторых экзаменуемых задание практически невыполнимым.</a:t>
            </a:r>
            <a:endParaRPr lang="ru-RU" spc="-3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703124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учителей, подготовленные на основе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типичных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ошибок участников ЕГЭ 2021 года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Д.Ю.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Добротин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М.Г.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Снастина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34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305800" cy="782960"/>
          </a:xfrm>
        </p:spPr>
        <p:txBody>
          <a:bodyPr>
            <a:normAutofit/>
          </a:bodyPr>
          <a:lstStyle/>
          <a:p>
            <a:pPr algn="ctr"/>
            <a:r>
              <a:rPr lang="ru-RU" alt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</a:t>
            </a:r>
            <a:r>
              <a:rPr lang="ru-RU" alt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ресурсы</a:t>
            </a:r>
            <a:endParaRPr lang="ru-RU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628800"/>
            <a:ext cx="9144000" cy="488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Методическую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учителям и обучающимся при подготовке к ЕГЭ могут оказать материалы с сайта ФИПИ (</a:t>
            </a:r>
            <a:r>
              <a:rPr lang="ru-RU" altLang="ru-RU" sz="28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www.fipi.ru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ru-RU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определяющие структуру и содержание  КИМ ЕГЭ 2018 г (Проект)</a:t>
            </a:r>
          </a:p>
          <a:p>
            <a:pPr marL="457200" indent="-457200" algn="just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открытый банк заданий ЕГЭ</a:t>
            </a:r>
          </a:p>
          <a:p>
            <a:pPr marL="457200" indent="-457200" algn="just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учебно-методические материалы для председателей и членов региональных предметных комиссий по проверке выполнения заданий с развёрнутым ответом экзаменационных работ ЕГЭ</a:t>
            </a:r>
          </a:p>
          <a:p>
            <a:pPr marL="457200" indent="-457200" algn="just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ru-RU" alt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рекомендации,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подготовленные на основе анализа типичных ошибок участников ЕГЭ </a:t>
            </a:r>
            <a:r>
              <a:rPr lang="ru-RU" alt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прошлых лет.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158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1196752"/>
            <a:ext cx="9144000" cy="5184576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2022 году</a:t>
            </a:r>
          </a:p>
          <a:p>
            <a:pPr algn="ctr"/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структуре КИМ ЕГЭ</a:t>
            </a:r>
          </a:p>
          <a:p>
            <a:pPr algn="ctr"/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химии</a:t>
            </a:r>
            <a:endParaRPr lang="en-US" sz="6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произошли</a:t>
            </a:r>
            <a:endParaRPr lang="ru-RU" sz="6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значительные изменения </a:t>
            </a:r>
          </a:p>
        </p:txBody>
      </p:sp>
    </p:spTree>
    <p:extLst>
      <p:ext uri="{BB962C8B-B14F-4D97-AF65-F5344CB8AC3E}">
        <p14:creationId xmlns:p14="http://schemas.microsoft.com/office/powerpoint/2010/main" val="143735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0" t="10103" r="12971"/>
          <a:stretch/>
        </p:blipFill>
        <p:spPr bwMode="auto">
          <a:xfrm>
            <a:off x="124879" y="1223653"/>
            <a:ext cx="8911617" cy="5589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0" y="83671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институт педагогических измерений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www.fipi.ru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220072" y="6120000"/>
            <a:ext cx="158417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5220072" y="6336000"/>
            <a:ext cx="72008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220072" y="6552000"/>
            <a:ext cx="792088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61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836712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Спецификация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КИМ ЕГЭ 2022 г.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0" y="1607889"/>
            <a:ext cx="914400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КИМ 2022 года в сравнении с КИМ 2021 года</a:t>
            </a:r>
          </a:p>
          <a:p>
            <a:pPr algn="just">
              <a:spcAft>
                <a:spcPts val="1200"/>
              </a:spcAft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экзаменационной работе 2022 г. по сравнению с работой 2021 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приняты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В экзаменационном варианте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уменьшено с 35 до 34 общее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заданий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Это достигнуто в результате объединения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контролируемых элементов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содержания, имеющих близкую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тематическую принадлежность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сходные виды деятельности при их выполнении.</a:t>
            </a:r>
          </a:p>
          <a:p>
            <a:pPr algn="just">
              <a:spcAft>
                <a:spcPts val="1200"/>
              </a:spcAft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 Элементы содержания «Химические свойства углеводородов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«Химические свойства кислородсодержащих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органических соединений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(в 2021 г. –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13 и 14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будут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проверяться заданием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обновлённом задании будет снято ограничение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количество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элементов ответа, из которых может состоять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полный правильный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1200"/>
              </a:spcAft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Исключено задание 6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 нумерации 2021 г.), так как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характеризовать химические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 простых веществ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оксидов проверяется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заданиями 7 и 8.</a:t>
            </a:r>
          </a:p>
        </p:txBody>
      </p:sp>
    </p:spTree>
    <p:extLst>
      <p:ext uri="{BB962C8B-B14F-4D97-AF65-F5344CB8AC3E}">
        <p14:creationId xmlns:p14="http://schemas.microsoft.com/office/powerpoint/2010/main" val="267858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836712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Спецификация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КИМ ЕГЭ 2022 г.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0" y="1607889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КИМ 2022 года в сравнении с КИМ 2021 года</a:t>
            </a:r>
          </a:p>
          <a:p>
            <a:pPr algn="just">
              <a:spcAft>
                <a:spcPts val="1200"/>
              </a:spcAft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экзаменационной работе 2022 г. по сравнению с работой 2021 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приняты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изменения:</a:t>
            </a:r>
          </a:p>
          <a:p>
            <a:pPr algn="just">
              <a:spcAft>
                <a:spcPts val="1200"/>
              </a:spcAf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Изменён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формат предъявления условий задания 5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проверяющего умение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классифицировать неорганические вещества,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задания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2021 г. – задание 23), проверяющего умение определять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среду водных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растворов: в текущем году потребуется не только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среду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раствора, но и расставить вещества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 уменьшения/увеличения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кислотности среды (рН).</a:t>
            </a:r>
          </a:p>
          <a:p>
            <a:pPr algn="just">
              <a:spcAft>
                <a:spcPts val="1200"/>
              </a:spcAft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Включено задание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ориентированное на проверку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умения проводить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расчёты на основе данных таблицы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отражающих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концентрации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веществ.</a:t>
            </a:r>
          </a:p>
          <a:p>
            <a:pPr algn="just">
              <a:spcAft>
                <a:spcPts val="1200"/>
              </a:spcAft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Изменён вид расчётов в задании 28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требуется определить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выхода продукта реакции»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«массовой доли примеси»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1200"/>
              </a:spcAft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Изменена шкала оценивания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некоторых заданий в связи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уточнением уровня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сложности и количеством мыслительных операций при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выполнении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результате этого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максимальный балл за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работы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целом составит 56 баллов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 2021 г. – 58 баллов).</a:t>
            </a:r>
          </a:p>
        </p:txBody>
      </p:sp>
    </p:spTree>
    <p:extLst>
      <p:ext uri="{BB962C8B-B14F-4D97-AF65-F5344CB8AC3E}">
        <p14:creationId xmlns:p14="http://schemas.microsoft.com/office/powerpoint/2010/main" val="74142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-2738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Открытый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 ЕГЭ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 г.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0" y="54868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КИМ 2022 года в сравнении с КИМ 2021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514352"/>
              </p:ext>
            </p:extLst>
          </p:nvPr>
        </p:nvGraphicFramePr>
        <p:xfrm>
          <a:off x="107504" y="1340768"/>
          <a:ext cx="8928992" cy="481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728192"/>
                <a:gridCol w="1824203"/>
                <a:gridCol w="1824202"/>
                <a:gridCol w="1824203"/>
              </a:tblGrid>
              <a:tr h="370840"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Было в 2021 г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Стало 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2022 г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Задание 5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Задание 5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just"/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Установите соответствие между классом/группой неорганических веществ и формулой вещества, являющегося представителем этого(-ой) класса/группы: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Среди предложенных формул веществ, расположенных в пронумерованных ячейках, выберите формулы/названия: А) сильной кислоты; </a:t>
                      </a:r>
                      <a:b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Б) оксида; В) щёлочи.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4520">
                <a:tc row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КЛАСС/</a:t>
                      </a:r>
                      <a:b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ГРУППА</a:t>
                      </a:r>
                    </a:p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А) соль</a:t>
                      </a:r>
                    </a:p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Б) оксид</a:t>
                      </a:r>
                    </a:p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В) гидроксид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ФОРМУЛА ВЕЩЕСТВА</a:t>
                      </a:r>
                    </a:p>
                    <a:p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1) Ca</a:t>
                      </a:r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kumimoji="0" lang="ru-RU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2) H</a:t>
                      </a:r>
                      <a:r>
                        <a:rPr kumimoji="0" lang="en-US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PO</a:t>
                      </a:r>
                      <a:r>
                        <a:rPr kumimoji="0" lang="en-US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3)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BaO</a:t>
                      </a:r>
                      <a:endParaRPr kumimoji="0"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4) NH</a:t>
                      </a:r>
                      <a:r>
                        <a:rPr kumimoji="0" lang="en-US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BrO</a:t>
                      </a:r>
                      <a:r>
                        <a:rPr kumimoji="0" lang="en-US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2000" b="0" i="0" u="none" strike="noStrike" kern="1200" baseline="-250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3600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kumimoji="0" lang="ru-RU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силан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ru-RU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defTabSz="360000"/>
                      <a:r>
                        <a:rPr kumimoji="0"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сернистая 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кислота</a:t>
                      </a:r>
                      <a:endParaRPr lang="ru-RU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defTabSz="360000"/>
                      <a:r>
                        <a:rPr kumimoji="0"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kumimoji="0" lang="ru-RU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гашёная</a:t>
                      </a:r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известь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045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360000"/>
                      <a:r>
                        <a:rPr kumimoji="0"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HClO</a:t>
                      </a:r>
                      <a:r>
                        <a:rPr kumimoji="0" lang="en-US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br>
                        <a:rPr kumimoji="0" lang="en-US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endParaRPr lang="ru-RU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defTabSz="360000"/>
                      <a:r>
                        <a:rPr kumimoji="0"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серный 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колчедан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defTabSz="360000"/>
                      <a:r>
                        <a:rPr kumimoji="0"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HF</a:t>
                      </a:r>
                      <a:b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045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360000"/>
                      <a:r>
                        <a:rPr kumimoji="0"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питьевая 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b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</a:t>
                      </a:r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сода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defTabSz="360000"/>
                      <a:r>
                        <a:rPr kumimoji="0"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en-US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kumimoji="0" lang="en-US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HSO</a:t>
                      </a:r>
                      <a:r>
                        <a:rPr kumimoji="0" lang="en-US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br>
                        <a:rPr kumimoji="0" lang="en-US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endParaRPr lang="ru-RU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defTabSz="360000"/>
                      <a:r>
                        <a:rPr kumimoji="0"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вода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ru-RU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0452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</a:pPr>
                      <a:r>
                        <a:rPr kumimoji="0"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88%</a:t>
                      </a:r>
                      <a:endParaRPr kumimoji="0" lang="ru-RU" sz="2000" b="1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0" lang="ru-RU" sz="2000" b="0" i="0" u="none" strike="noStrike" kern="1200" baseline="-250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defTabSz="360000"/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65%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 defTabSz="360000"/>
                      <a:endParaRPr lang="ru-RU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 defTabSz="360000"/>
                      <a:endParaRPr lang="ru-RU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673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-2738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Открытый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 ЕГЭ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 г.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0" y="54868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КИМ 2022 года в сравнении с КИМ 2021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085736"/>
              </p:ext>
            </p:extLst>
          </p:nvPr>
        </p:nvGraphicFramePr>
        <p:xfrm>
          <a:off x="107504" y="980728"/>
          <a:ext cx="8928992" cy="5742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8632"/>
                <a:gridCol w="3240360"/>
              </a:tblGrid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Было в 2021 г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Стало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2022 г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Задание </a:t>
                      </a:r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endParaRPr kumimoji="0" lang="ru-RU" sz="18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Задание </a:t>
                      </a:r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endParaRPr kumimoji="0" lang="ru-RU" sz="18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 предложенного перечня выберите два вещества, которые реагируют с водородом.</a:t>
                      </a:r>
                    </a:p>
                    <a:p>
                      <a:pPr algn="just"/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1) бутан</a:t>
                      </a:r>
                    </a:p>
                    <a:p>
                      <a:pPr algn="just"/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2) изопрен</a:t>
                      </a:r>
                    </a:p>
                    <a:p>
                      <a:pPr algn="just"/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3) циклопропан</a:t>
                      </a:r>
                    </a:p>
                    <a:p>
                      <a:pPr algn="just"/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4) изобутан</a:t>
                      </a:r>
                    </a:p>
                    <a:p>
                      <a:pPr algn="just"/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5) </a:t>
                      </a:r>
                      <a:r>
                        <a:rPr kumimoji="0" lang="ru-RU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гексан</a:t>
                      </a:r>
                      <a:endParaRPr kumimoji="0" lang="ru-RU" sz="18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Ответ:		</a:t>
                      </a:r>
                      <a:r>
                        <a:rPr kumimoji="0"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72%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предложенного перечня веществ выберите все </a:t>
                      </a:r>
                      <a:r>
                        <a:rPr lang="ru-RU" sz="1800" spc="-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вещества, которые вступают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реакцию как с бромной водой, так и с натрием.</a:t>
                      </a:r>
                    </a:p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пропеновая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кислота</a:t>
                      </a: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пропин</a:t>
                      </a: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фенол</a:t>
                      </a: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4) толуол</a:t>
                      </a: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5) бензойная кислота</a:t>
                      </a: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Ответ: ___________</a:t>
                      </a: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spc="-1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осталось базовым!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spc="-1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42%</a:t>
                      </a:r>
                      <a:endParaRPr lang="ru-RU" sz="2000" b="1" spc="-100" baseline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8704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Задание 14</a:t>
                      </a:r>
                      <a:endParaRPr kumimoji="0" lang="ru-RU" sz="18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defTabSz="360000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04520"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spc="-1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 предложенного перечня выберите два вещества, с которыми </a:t>
                      </a:r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взаимодействует как этанол, так и муравьиная кислота.</a:t>
                      </a:r>
                    </a:p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1) </a:t>
                      </a:r>
                      <a:r>
                        <a:rPr kumimoji="0" lang="ru-RU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NaOH</a:t>
                      </a:r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(р-р)</a:t>
                      </a:r>
                    </a:p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2) H</a:t>
                      </a:r>
                      <a:r>
                        <a:rPr kumimoji="0" lang="ru-RU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3) Ag</a:t>
                      </a:r>
                      <a:r>
                        <a:rPr kumimoji="0" lang="ru-RU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 (NH</a:t>
                      </a:r>
                      <a:r>
                        <a:rPr kumimoji="0" lang="ru-RU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р-р)</a:t>
                      </a:r>
                    </a:p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4) O</a:t>
                      </a:r>
                      <a:r>
                        <a:rPr kumimoji="0" lang="ru-RU" sz="1800" b="0" i="0" u="none" strike="noStrike" kern="1200" baseline="-250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5) </a:t>
                      </a:r>
                      <a:r>
                        <a:rPr kumimoji="0" lang="ru-RU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</a:t>
                      </a:r>
                      <a:endParaRPr kumimoji="0" lang="ru-RU" sz="18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Ответ:                       </a:t>
                      </a:r>
                      <a:r>
                        <a:rPr kumimoji="0"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55%</a:t>
                      </a:r>
                      <a:endParaRPr kumimoji="0" lang="ru-RU" sz="1800" b="1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defTabSz="360000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043228"/>
              </p:ext>
            </p:extLst>
          </p:nvPr>
        </p:nvGraphicFramePr>
        <p:xfrm>
          <a:off x="1835696" y="3573016"/>
          <a:ext cx="885832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2916"/>
                <a:gridCol w="442916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252620"/>
              </p:ext>
            </p:extLst>
          </p:nvPr>
        </p:nvGraphicFramePr>
        <p:xfrm>
          <a:off x="1763688" y="6309320"/>
          <a:ext cx="885832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2916"/>
                <a:gridCol w="442916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13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163720"/>
              </p:ext>
            </p:extLst>
          </p:nvPr>
        </p:nvGraphicFramePr>
        <p:xfrm>
          <a:off x="107504" y="1340768"/>
          <a:ext cx="8928994" cy="3857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7"/>
                <a:gridCol w="4464497"/>
              </a:tblGrid>
              <a:tr h="50405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Было в 2021 г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Стало в 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Задание 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Задание </a:t>
                      </a:r>
                      <a:r>
                        <a:rPr kumimoji="0" lang="en-US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Вычислите массу кислорода (в граммах), необходимого для полного сжигания </a:t>
                      </a:r>
                      <a:r>
                        <a:rPr kumimoji="0"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6,72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л (</a:t>
                      </a:r>
                      <a:r>
                        <a:rPr kumimoji="0" lang="ru-R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н.у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.) сероводорода. (Запишите число с точностью до десятых.)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kumimoji="0" lang="ru-RU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kumimoji="0" lang="ru-RU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65%</a:t>
                      </a:r>
                      <a:endParaRPr kumimoji="0" lang="ru-RU" sz="2400" b="1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Технический карбид алюминия массой </a:t>
                      </a:r>
                      <a:r>
                        <a:rPr kumimoji="0"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г, в котором массовая доля примеси углерода составляет </a:t>
                      </a:r>
                      <a:r>
                        <a:rPr kumimoji="0"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%, растворили в избытке соляной кислоты.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Определите массу образовавшейся при этом соли. (Запишите число с точностью до десятых.)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49%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0" y="-2738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Открытый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 ЕГЭ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 г.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54868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КИМ 2022 года в сравнении с КИМ 2021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21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3161</TotalTime>
  <Words>2299</Words>
  <Application>Microsoft Office PowerPoint</Application>
  <PresentationFormat>Экран (4:3)</PresentationFormat>
  <Paragraphs>386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Поток</vt:lpstr>
      <vt:lpstr>Подготовка к успешной сдаче ЕГЭ по химии  в 2023 году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Дополнительные ресурсы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по химии для успешной сдачи ЕГЭ</dc:title>
  <dc:creator>Elena</dc:creator>
  <cp:lastModifiedBy>Elena</cp:lastModifiedBy>
  <cp:revision>115</cp:revision>
  <dcterms:created xsi:type="dcterms:W3CDTF">2016-09-24T06:48:08Z</dcterms:created>
  <dcterms:modified xsi:type="dcterms:W3CDTF">2022-08-24T11:26:32Z</dcterms:modified>
</cp:coreProperties>
</file>