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82" r:id="rId2"/>
  </p:sldMasterIdLst>
  <p:notesMasterIdLst>
    <p:notesMasterId r:id="rId5"/>
  </p:notesMasterIdLst>
  <p:sldIdLst>
    <p:sldId id="256" r:id="rId3"/>
    <p:sldId id="257" r:id="rId4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2" autoAdjust="0"/>
  </p:normalViewPr>
  <p:slideViewPr>
    <p:cSldViewPr snapToGrid="0">
      <p:cViewPr>
        <p:scale>
          <a:sx n="100" d="100"/>
          <a:sy n="100" d="100"/>
        </p:scale>
        <p:origin x="-72" y="-126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86-41B8-AD3C-81720297D5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386-41B8-AD3C-81720297D5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386-41B8-AD3C-81720297D5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904896"/>
        <c:axId val="183923072"/>
      </c:barChart>
      <c:catAx>
        <c:axId val="183904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3923072"/>
        <c:crosses val="autoZero"/>
        <c:auto val="1"/>
        <c:lblAlgn val="ctr"/>
        <c:lblOffset val="100"/>
        <c:noMultiLvlLbl val="0"/>
      </c:catAx>
      <c:valAx>
        <c:axId val="18392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904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F809F-67CE-4D60-BDFB-2A89B30692A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685800"/>
            <a:ext cx="4854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DA972-0668-4C8C-9482-F940612766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00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900770"/>
            <a:ext cx="25733931" cy="13305367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15443729"/>
            <a:ext cx="21192649" cy="3801533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5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9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5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4276727"/>
            <a:ext cx="25733931" cy="7810963"/>
          </a:xfrm>
        </p:spPr>
        <p:txBody>
          <a:bodyPr anchor="b"/>
          <a:lstStyle>
            <a:lvl1pPr algn="ctr" defTabSz="2951866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2686630"/>
            <a:ext cx="25733931" cy="3529287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93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866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79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373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966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559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15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746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4885313" y="12236185"/>
            <a:ext cx="280675" cy="26432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187" tIns="147593" rIns="295187" bIns="1475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547583" y="12236185"/>
            <a:ext cx="280675" cy="26432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187" tIns="147593" rIns="295187" bIns="1475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226198" y="12236185"/>
            <a:ext cx="280675" cy="26432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187" tIns="147593" rIns="295187" bIns="147593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4989514"/>
            <a:ext cx="13371552" cy="1411220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1009" y="4989512"/>
            <a:ext cx="13381644" cy="1411319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4989512"/>
            <a:ext cx="13376810" cy="1900767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5933" indent="0">
              <a:buNone/>
              <a:defRPr sz="6500" b="1"/>
            </a:lvl2pPr>
            <a:lvl3pPr marL="2951866" indent="0">
              <a:buNone/>
              <a:defRPr sz="5800" b="1"/>
            </a:lvl3pPr>
            <a:lvl4pPr marL="4427799" indent="0">
              <a:buNone/>
              <a:defRPr sz="5200" b="1"/>
            </a:lvl4pPr>
            <a:lvl5pPr marL="5903732" indent="0">
              <a:buNone/>
              <a:defRPr sz="5200" b="1"/>
            </a:lvl5pPr>
            <a:lvl6pPr marL="7379665" indent="0">
              <a:buNone/>
              <a:defRPr sz="5200" b="1"/>
            </a:lvl6pPr>
            <a:lvl7pPr marL="8855598" indent="0">
              <a:buNone/>
              <a:defRPr sz="5200" b="1"/>
            </a:lvl7pPr>
            <a:lvl8pPr marL="10331531" indent="0">
              <a:buNone/>
              <a:defRPr sz="5200" b="1"/>
            </a:lvl8pPr>
            <a:lvl9pPr marL="11807464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9901" y="4989512"/>
            <a:ext cx="13382065" cy="1900767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5933" indent="0">
              <a:buNone/>
              <a:defRPr sz="6500" b="1"/>
            </a:lvl2pPr>
            <a:lvl3pPr marL="2951866" indent="0">
              <a:buNone/>
              <a:defRPr sz="5800" b="1"/>
            </a:lvl3pPr>
            <a:lvl4pPr marL="4427799" indent="0">
              <a:buNone/>
              <a:defRPr sz="5200" b="1"/>
            </a:lvl4pPr>
            <a:lvl5pPr marL="5903732" indent="0">
              <a:buNone/>
              <a:defRPr sz="5200" b="1"/>
            </a:lvl5pPr>
            <a:lvl6pPr marL="7379665" indent="0">
              <a:buNone/>
              <a:defRPr sz="5200" b="1"/>
            </a:lvl6pPr>
            <a:lvl7pPr marL="8855598" indent="0">
              <a:buNone/>
              <a:defRPr sz="5200" b="1"/>
            </a:lvl7pPr>
            <a:lvl8pPr marL="10331531" indent="0">
              <a:buNone/>
              <a:defRPr sz="5200" b="1"/>
            </a:lvl8pPr>
            <a:lvl9pPr marL="11807464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513761" y="6899783"/>
            <a:ext cx="13381644" cy="122029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5470634" y="6899785"/>
            <a:ext cx="13381644" cy="122015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7998" y="831586"/>
            <a:ext cx="9960336" cy="653388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020" y="851386"/>
            <a:ext cx="16540990" cy="18250332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57998" y="7603068"/>
            <a:ext cx="9960336" cy="1149865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5933" indent="0">
              <a:buNone/>
              <a:defRPr sz="3900"/>
            </a:lvl2pPr>
            <a:lvl3pPr marL="2951866" indent="0">
              <a:buNone/>
              <a:defRPr sz="3200"/>
            </a:lvl3pPr>
            <a:lvl4pPr marL="4427799" indent="0">
              <a:buNone/>
              <a:defRPr sz="2900"/>
            </a:lvl4pPr>
            <a:lvl5pPr marL="5903732" indent="0">
              <a:buNone/>
              <a:defRPr sz="2900"/>
            </a:lvl5pPr>
            <a:lvl6pPr marL="7379665" indent="0">
              <a:buNone/>
              <a:defRPr sz="2900"/>
            </a:lvl6pPr>
            <a:lvl7pPr marL="8855598" indent="0">
              <a:buNone/>
              <a:defRPr sz="2900"/>
            </a:lvl7pPr>
            <a:lvl8pPr marL="10331531" indent="0">
              <a:buNone/>
              <a:defRPr sz="2900"/>
            </a:lvl8pPr>
            <a:lvl9pPr marL="11807464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0971" y="712788"/>
            <a:ext cx="18911493" cy="2791751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93311" y="3563938"/>
            <a:ext cx="20046813" cy="14159227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5933" indent="0">
              <a:buNone/>
              <a:defRPr sz="9000"/>
            </a:lvl2pPr>
            <a:lvl3pPr marL="2951866" indent="0">
              <a:buNone/>
              <a:defRPr sz="7700"/>
            </a:lvl3pPr>
            <a:lvl4pPr marL="4427799" indent="0">
              <a:buNone/>
              <a:defRPr sz="6500"/>
            </a:lvl4pPr>
            <a:lvl5pPr marL="5903732" indent="0">
              <a:buNone/>
              <a:defRPr sz="6500"/>
            </a:lvl5pPr>
            <a:lvl6pPr marL="7379665" indent="0">
              <a:buNone/>
              <a:defRPr sz="6500"/>
            </a:lvl6pPr>
            <a:lvl7pPr marL="8855598" indent="0">
              <a:buNone/>
              <a:defRPr sz="6500"/>
            </a:lvl7pPr>
            <a:lvl8pPr marL="10331531" indent="0">
              <a:buNone/>
              <a:defRPr sz="6500"/>
            </a:lvl8pPr>
            <a:lvl9pPr marL="11807464" indent="0">
              <a:buNone/>
              <a:defRPr sz="6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0971" y="18116682"/>
            <a:ext cx="18911493" cy="1663171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5933" indent="0">
              <a:buNone/>
              <a:defRPr sz="3900"/>
            </a:lvl2pPr>
            <a:lvl3pPr marL="2951866" indent="0">
              <a:buNone/>
              <a:defRPr sz="3200"/>
            </a:lvl3pPr>
            <a:lvl4pPr marL="4427799" indent="0">
              <a:buNone/>
              <a:defRPr sz="2900"/>
            </a:lvl4pPr>
            <a:lvl5pPr marL="5903732" indent="0">
              <a:buNone/>
              <a:defRPr sz="2900"/>
            </a:lvl5pPr>
            <a:lvl6pPr marL="7379665" indent="0">
              <a:buNone/>
              <a:defRPr sz="2900"/>
            </a:lvl6pPr>
            <a:lvl7pPr marL="8855598" indent="0">
              <a:buNone/>
              <a:defRPr sz="2900"/>
            </a:lvl7pPr>
            <a:lvl8pPr marL="10331531" indent="0">
              <a:buNone/>
              <a:defRPr sz="2900"/>
            </a:lvl8pPr>
            <a:lvl9pPr marL="11807464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856338"/>
            <a:ext cx="6811923" cy="182453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856338"/>
            <a:ext cx="19931182" cy="182453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0"/>
            <a:ext cx="27247692" cy="4989513"/>
          </a:xfrm>
          <a:prstGeom prst="rect">
            <a:avLst/>
          </a:prstGeom>
        </p:spPr>
        <p:txBody>
          <a:bodyPr vert="horz" lIns="295187" tIns="147593" rIns="295187" bIns="147593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4989514"/>
            <a:ext cx="27247692" cy="14112204"/>
          </a:xfrm>
          <a:prstGeom prst="rect">
            <a:avLst/>
          </a:prstGeom>
        </p:spPr>
        <p:txBody>
          <a:bodyPr vert="horz" lIns="295187" tIns="147593" rIns="295187" bIns="14759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68646" y="19819454"/>
            <a:ext cx="6906533" cy="1138480"/>
          </a:xfrm>
          <a:prstGeom prst="rect">
            <a:avLst/>
          </a:prstGeom>
        </p:spPr>
        <p:txBody>
          <a:bodyPr vert="horz" lIns="295187" tIns="147593" rIns="147593" bIns="147593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057592E-0C21-4F4D-BDD6-4B8FDF93DDFF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2456" y="19819454"/>
            <a:ext cx="9429467" cy="1138480"/>
          </a:xfrm>
          <a:prstGeom prst="rect">
            <a:avLst/>
          </a:prstGeom>
        </p:spPr>
        <p:txBody>
          <a:bodyPr vert="horz" lIns="147593" tIns="147593" rIns="295187" bIns="147593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286262" y="19819454"/>
            <a:ext cx="1860664" cy="1138480"/>
          </a:xfrm>
          <a:prstGeom prst="rect">
            <a:avLst/>
          </a:prstGeom>
        </p:spPr>
        <p:txBody>
          <a:bodyPr vert="horz" lIns="88556" tIns="147593" rIns="147593" bIns="147593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4121700-1C30-4453-8A03-7959DE8B908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28003115" y="20265440"/>
            <a:ext cx="280675" cy="26432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187" tIns="147593" rIns="295187" bIns="147593" rtlCol="0" anchor="ctr"/>
          <a:lstStyle/>
          <a:p>
            <a:pPr marL="0" algn="ctr" defTabSz="2951866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884317" y="20265440"/>
            <a:ext cx="280675" cy="26432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187" tIns="147593" rIns="295187" bIns="147593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ctr" defTabSz="2951866" rtl="0" eaLnBrk="1" latinLnBrk="0" hangingPunct="1">
        <a:lnSpc>
          <a:spcPts val="18724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6950" indent="-1106950" algn="l" defTabSz="2951866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391" indent="-922458" algn="l" defTabSz="2951866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89833" indent="-737967" algn="l" defTabSz="295186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5766" indent="-737967" algn="l" defTabSz="2951866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1699" indent="-737967" algn="l" defTabSz="295186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7632" indent="-737967" algn="l" defTabSz="2951866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3565" indent="-737967" algn="l" defTabSz="295186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69498" indent="-737967" algn="l" defTabSz="2951866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5431" indent="-737967" algn="l" defTabSz="2951866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933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866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799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732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665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598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531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7464" algn="l" defTabSz="295186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 Box 122">
            <a:extLst>
              <a:ext uri="{FF2B5EF4-FFF2-40B4-BE49-F238E27FC236}">
                <a16:creationId xmlns:a16="http://schemas.microsoft.com/office/drawing/2014/main" xmlns="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2343" y="-86303"/>
            <a:ext cx="21945600" cy="180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7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Здесь должен быть Ваш Заголовок</a:t>
            </a:r>
            <a:endParaRPr lang="en-US" sz="72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1" name="Text Box 123">
            <a:extLst>
              <a:ext uri="{FF2B5EF4-FFF2-40B4-BE49-F238E27FC236}">
                <a16:creationId xmlns:a16="http://schemas.microsoft.com/office/drawing/2014/main" xmlns="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992849"/>
            <a:ext cx="219456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Иванов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А.В.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;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Петров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Д.С.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;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Сидоров, А.К.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PhD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Аффилированный Университет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Медицинский центр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9D020DFE-84C5-477C-BFA9-7758B8D4A946}"/>
              </a:ext>
            </a:extLst>
          </p:cNvPr>
          <p:cNvSpPr txBox="1"/>
          <p:nvPr/>
        </p:nvSpPr>
        <p:spPr>
          <a:xfrm>
            <a:off x="8049772" y="20024423"/>
            <a:ext cx="11052373" cy="9310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568" tIns="34284" rIns="68568" bIns="34284" rtlCol="0">
            <a:spAutoFit/>
          </a:bodyPr>
          <a:lstStyle/>
          <a:p>
            <a:r>
              <a:rPr lang="en-US" sz="2800" dirty="0"/>
              <a:t>&lt;</a:t>
            </a:r>
            <a:r>
              <a:rPr lang="ru-RU" sz="2800" dirty="0"/>
              <a:t>Ваше имя</a:t>
            </a:r>
            <a:r>
              <a:rPr lang="en-US" sz="2800" dirty="0"/>
              <a:t>&gt;</a:t>
            </a:r>
            <a:r>
              <a:rPr lang="ru-RU" sz="2800" dirty="0"/>
              <a:t>                                                 </a:t>
            </a:r>
            <a:r>
              <a:rPr lang="en-US" sz="2800" dirty="0"/>
              <a:t>Email:</a:t>
            </a:r>
          </a:p>
          <a:p>
            <a:r>
              <a:rPr lang="en-US" sz="2800" dirty="0"/>
              <a:t>&lt;</a:t>
            </a:r>
            <a:r>
              <a:rPr lang="ru-RU" sz="2800" dirty="0"/>
              <a:t>Ваша организация</a:t>
            </a:r>
            <a:r>
              <a:rPr lang="en-US" sz="2800" dirty="0" smtClean="0"/>
              <a:t>&gt;</a:t>
            </a:r>
            <a:endParaRPr lang="en-US" sz="28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A5486FAA-5E4B-4EF3-A97C-86613A089D0A}"/>
              </a:ext>
            </a:extLst>
          </p:cNvPr>
          <p:cNvSpPr txBox="1"/>
          <p:nvPr/>
        </p:nvSpPr>
        <p:spPr>
          <a:xfrm>
            <a:off x="11712511" y="19176513"/>
            <a:ext cx="2557599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4400" b="1" dirty="0"/>
              <a:t>Контакты</a:t>
            </a:r>
            <a:endParaRPr lang="en-US" sz="4400" b="1" dirty="0"/>
          </a:p>
        </p:txBody>
      </p:sp>
      <p:sp>
        <p:nvSpPr>
          <p:cNvPr id="66" name="Text Box 189">
            <a:extLst>
              <a:ext uri="{FF2B5EF4-FFF2-40B4-BE49-F238E27FC236}">
                <a16:creationId xmlns:a16="http://schemas.microsoft.com/office/drawing/2014/main" xmlns="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417" y="3603749"/>
            <a:ext cx="8712155" cy="3293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/>
            <a:r>
              <a:rPr lang="ru-RU" sz="2800" dirty="0">
                <a:latin typeface="Calibri" pitchFamily="34" charset="0"/>
              </a:rPr>
              <a:t>Здесь должна быть аннотация вашей работы.</a:t>
            </a:r>
          </a:p>
          <a:p>
            <a:pPr fontAlgn="base"/>
            <a:endParaRPr lang="ru-RU" sz="2800" dirty="0">
              <a:latin typeface="Calibri" pitchFamily="34" charset="0"/>
            </a:endParaRPr>
          </a:p>
          <a:p>
            <a:pPr fontAlgn="base"/>
            <a:r>
              <a:rPr lang="ru-RU" sz="2800" dirty="0">
                <a:latin typeface="Calibri" pitchFamily="34" charset="0"/>
              </a:rPr>
              <a:t>Аннотация включает характеристику основной темы, проблемы объекта, цели работы и ее результаты. В аннотации указывают, что нового несет в себе данный документ в сравнении с другими, родственными по тематике и целевому назначению.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67" name="Rectangle 31">
            <a:extLst>
              <a:ext uri="{FF2B5EF4-FFF2-40B4-BE49-F238E27FC236}">
                <a16:creationId xmlns:a16="http://schemas.microsoft.com/office/drawing/2014/main" xmlns="" id="{CB2C2354-633D-47D3-B137-9150FDE14086}"/>
              </a:ext>
            </a:extLst>
          </p:cNvPr>
          <p:cNvSpPr/>
          <p:nvPr/>
        </p:nvSpPr>
        <p:spPr>
          <a:xfrm>
            <a:off x="658417" y="3016074"/>
            <a:ext cx="8712155" cy="64287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Аннотация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8" name="Text Box 194">
            <a:extLst>
              <a:ext uri="{FF2B5EF4-FFF2-40B4-BE49-F238E27FC236}">
                <a16:creationId xmlns:a16="http://schemas.microsoft.com/office/drawing/2014/main" xmlns="" id="{51AE9390-D805-4F15-B8FC-9BC9F193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0504" y="11014713"/>
            <a:ext cx="9002396" cy="803292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latin typeface="Calibri" pitchFamily="34" charset="0"/>
              </a:rPr>
              <a:t>Результаты даются в обработанном варианте: в виде таблиц, графиков, организационных или</a:t>
            </a:r>
          </a:p>
          <a:p>
            <a:pPr eaLnBrk="1" hangingPunct="1"/>
            <a:r>
              <a:rPr lang="ru-RU" sz="2800" dirty="0">
                <a:latin typeface="Calibri" pitchFamily="34" charset="0"/>
              </a:rPr>
              <a:t>структурных диаграмм, уравнений, фотографий, рисунков. </a:t>
            </a:r>
          </a:p>
          <a:p>
            <a:pPr eaLnBrk="1" hangingPunct="1"/>
            <a:r>
              <a:rPr lang="ru-RU" sz="2800" dirty="0">
                <a:latin typeface="Calibri" pitchFamily="34" charset="0"/>
              </a:rPr>
              <a:t>Обсуждение – это идеи, предположения о полученных фактах, сравнение полученных собственных результатов с результатами других авторов</a:t>
            </a:r>
            <a:r>
              <a:rPr lang="ru-RU" sz="2800" dirty="0" smtClean="0">
                <a:latin typeface="Calibri" pitchFamily="34" charset="0"/>
              </a:rPr>
              <a:t>.</a:t>
            </a:r>
          </a:p>
          <a:p>
            <a:pPr eaLnBrk="1" hangingPunct="1"/>
            <a:endParaRPr lang="ru-RU" sz="2800" dirty="0">
              <a:latin typeface="Calibri" pitchFamily="34" charset="0"/>
            </a:endParaRPr>
          </a:p>
          <a:p>
            <a:pPr eaLnBrk="1" hangingPunct="1"/>
            <a:endParaRPr lang="ru-RU" sz="2800" dirty="0" smtClean="0">
              <a:latin typeface="Calibri" pitchFamily="34" charset="0"/>
            </a:endParaRPr>
          </a:p>
          <a:p>
            <a:pPr eaLnBrk="1" hangingPunct="1"/>
            <a:endParaRPr lang="ru-RU" sz="2800" dirty="0">
              <a:latin typeface="Calibri" pitchFamily="34" charset="0"/>
            </a:endParaRPr>
          </a:p>
          <a:p>
            <a:pPr eaLnBrk="1" hangingPunct="1"/>
            <a:endParaRPr lang="ru-RU" sz="2800" dirty="0" smtClean="0">
              <a:latin typeface="Calibri" pitchFamily="34" charset="0"/>
            </a:endParaRPr>
          </a:p>
          <a:p>
            <a:pPr eaLnBrk="1" hangingPunct="1"/>
            <a:endParaRPr lang="ru-RU" sz="2800" dirty="0">
              <a:latin typeface="Calibri" pitchFamily="34" charset="0"/>
            </a:endParaRPr>
          </a:p>
          <a:p>
            <a:pPr eaLnBrk="1" hangingPunct="1"/>
            <a:endParaRPr lang="ru-RU" sz="2800" dirty="0" smtClean="0">
              <a:latin typeface="Calibri" pitchFamily="34" charset="0"/>
            </a:endParaRPr>
          </a:p>
          <a:p>
            <a:pPr eaLnBrk="1" hangingPunct="1"/>
            <a:endParaRPr lang="ru-RU" sz="2800" dirty="0">
              <a:latin typeface="Calibri" pitchFamily="34" charset="0"/>
            </a:endParaRPr>
          </a:p>
          <a:p>
            <a:pPr eaLnBrk="1" hangingPunct="1"/>
            <a:endParaRPr lang="ru-RU" sz="2800" dirty="0" smtClean="0">
              <a:latin typeface="Calibri" pitchFamily="34" charset="0"/>
            </a:endParaRPr>
          </a:p>
          <a:p>
            <a:pPr eaLnBrk="1" hangingPunct="1"/>
            <a:endParaRPr lang="ru-RU" sz="2800" dirty="0">
              <a:latin typeface="Calibri" pitchFamily="34" charset="0"/>
            </a:endParaRPr>
          </a:p>
          <a:p>
            <a:pPr eaLnBrk="1" hangingPunct="1"/>
            <a:endParaRPr lang="ru-RU" sz="2800" dirty="0" smtClean="0">
              <a:latin typeface="Calibri" pitchFamily="34" charset="0"/>
            </a:endParaRPr>
          </a:p>
          <a:p>
            <a:pPr eaLnBrk="1" hangingPunct="1"/>
            <a:endParaRPr lang="en-US" sz="2800" dirty="0">
              <a:latin typeface="Calibri" pitchFamily="34" charset="0"/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:a16="http://schemas.microsoft.com/office/drawing/2014/main" xmlns="" id="{78775A09-A1F2-49EB-AD22-D11B71E242C3}"/>
              </a:ext>
            </a:extLst>
          </p:cNvPr>
          <p:cNvSpPr/>
          <p:nvPr/>
        </p:nvSpPr>
        <p:spPr>
          <a:xfrm>
            <a:off x="668318" y="7535330"/>
            <a:ext cx="8702255" cy="69425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Введение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:a16="http://schemas.microsoft.com/office/drawing/2014/main" xmlns="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0618" y="3701874"/>
            <a:ext cx="8992282" cy="5878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latin typeface="Calibri" pitchFamily="34" charset="0"/>
              </a:rPr>
              <a:t>Примерная структура раздела: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Общая схема эксперимента (</a:t>
            </a:r>
            <a:r>
              <a:rPr lang="en-US" sz="2800" dirty="0">
                <a:latin typeface="Calibri" pitchFamily="34" charset="0"/>
              </a:rPr>
              <a:t>overview of the experiment).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Популяции/образцы (</a:t>
            </a:r>
            <a:r>
              <a:rPr lang="en-US" sz="2800" dirty="0">
                <a:latin typeface="Calibri" pitchFamily="34" charset="0"/>
              </a:rPr>
              <a:t>population/sample).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Расположение района исследования (</a:t>
            </a:r>
            <a:r>
              <a:rPr lang="en-US" sz="2800" dirty="0">
                <a:latin typeface="Calibri" pitchFamily="34" charset="0"/>
              </a:rPr>
              <a:t>location of sample plot).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Ограничения (</a:t>
            </a:r>
            <a:r>
              <a:rPr lang="en-US" sz="2800" dirty="0">
                <a:latin typeface="Calibri" pitchFamily="34" charset="0"/>
              </a:rPr>
              <a:t>restriction/limiting conditions).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Методика отбора образцов (</a:t>
            </a:r>
            <a:r>
              <a:rPr lang="en-US" sz="2800" dirty="0">
                <a:latin typeface="Calibri" pitchFamily="34" charset="0"/>
              </a:rPr>
              <a:t>sampling technique).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Обработка/подготовка образцов (</a:t>
            </a:r>
            <a:r>
              <a:rPr lang="en-US" sz="2800" dirty="0">
                <a:latin typeface="Calibri" pitchFamily="34" charset="0"/>
              </a:rPr>
              <a:t>procedures).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Материалы (</a:t>
            </a:r>
            <a:r>
              <a:rPr lang="en-US" sz="2800" dirty="0">
                <a:latin typeface="Calibri" pitchFamily="34" charset="0"/>
              </a:rPr>
              <a:t>materials).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Переменные и измерения (</a:t>
            </a:r>
            <a:r>
              <a:rPr lang="en-US" sz="2800" dirty="0">
                <a:latin typeface="Calibri" pitchFamily="34" charset="0"/>
              </a:rPr>
              <a:t>variables and measurements).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Статистическая обработка (</a:t>
            </a:r>
            <a:r>
              <a:rPr lang="en-US" sz="2800" dirty="0">
                <a:latin typeface="Calibri" pitchFamily="34" charset="0"/>
              </a:rPr>
              <a:t>statistical treatment).</a:t>
            </a:r>
          </a:p>
        </p:txBody>
      </p:sp>
      <p:sp>
        <p:nvSpPr>
          <p:cNvPr id="71" name="Rectangle 33">
            <a:extLst>
              <a:ext uri="{FF2B5EF4-FFF2-40B4-BE49-F238E27FC236}">
                <a16:creationId xmlns:a16="http://schemas.microsoft.com/office/drawing/2014/main" xmlns="" id="{EEF9C951-5CC4-4D89-B2DB-879D46887ACF}"/>
              </a:ext>
            </a:extLst>
          </p:cNvPr>
          <p:cNvSpPr/>
          <p:nvPr/>
        </p:nvSpPr>
        <p:spPr>
          <a:xfrm>
            <a:off x="10390504" y="3016074"/>
            <a:ext cx="9003534" cy="68396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Методы и материалы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:a16="http://schemas.microsoft.com/office/drawing/2014/main" xmlns="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22945" y="14882957"/>
            <a:ext cx="9002392" cy="41549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>
                <a:latin typeface="Calibri" pitchFamily="34" charset="0"/>
              </a:rPr>
              <a:t>В заключении можно: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обобщить результаты;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предложить практическое применение;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ru-RU" sz="2800" dirty="0">
                <a:latin typeface="Calibri" pitchFamily="34" charset="0"/>
              </a:rPr>
              <a:t>предложить направление для будущих исследований</a:t>
            </a:r>
            <a:r>
              <a:rPr lang="ru-RU" sz="2800" dirty="0" smtClean="0">
                <a:latin typeface="Calibri" pitchFamily="34" charset="0"/>
              </a:rPr>
              <a:t>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ru-RU" sz="28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ru-RU" sz="2800" dirty="0" smtClean="0">
              <a:latin typeface="Calibri" pitchFamily="34" charset="0"/>
            </a:endParaRPr>
          </a:p>
          <a:p>
            <a:pPr eaLnBrk="1" hangingPunct="1"/>
            <a:endParaRPr lang="ru-RU" sz="2800" dirty="0" smtClean="0">
              <a:latin typeface="Calibri" pitchFamily="34" charset="0"/>
            </a:endParaRPr>
          </a:p>
          <a:p>
            <a:pPr eaLnBrk="1" hangingPunct="1"/>
            <a:endParaRPr lang="ru-RU" sz="2800" dirty="0">
              <a:latin typeface="Calibri" pitchFamily="34" charset="0"/>
            </a:endParaRPr>
          </a:p>
          <a:p>
            <a:pPr eaLnBrk="1" hangingPunct="1"/>
            <a:endParaRPr lang="ru-RU" sz="2800" dirty="0">
              <a:latin typeface="Calibri" pitchFamily="34" charset="0"/>
            </a:endParaRPr>
          </a:p>
        </p:txBody>
      </p:sp>
      <p:sp>
        <p:nvSpPr>
          <p:cNvPr id="75" name="Rectangle 35">
            <a:extLst>
              <a:ext uri="{FF2B5EF4-FFF2-40B4-BE49-F238E27FC236}">
                <a16:creationId xmlns:a16="http://schemas.microsoft.com/office/drawing/2014/main" xmlns="" id="{8FCD4683-9727-47D2-BD5C-12B5716C6F4F}"/>
              </a:ext>
            </a:extLst>
          </p:cNvPr>
          <p:cNvSpPr/>
          <p:nvPr/>
        </p:nvSpPr>
        <p:spPr>
          <a:xfrm>
            <a:off x="20422945" y="14135389"/>
            <a:ext cx="9002392" cy="72779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Заключение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76" name="Content Placeholder 114" descr="Sample table with 4 columns, 7 rows." title="Sample Table">
            <a:extLst>
              <a:ext uri="{FF2B5EF4-FFF2-40B4-BE49-F238E27FC236}">
                <a16:creationId xmlns:a16="http://schemas.microsoft.com/office/drawing/2014/main" xmlns="" id="{0E637337-0507-41F6-97D2-13754FA48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5008841"/>
              </p:ext>
            </p:extLst>
          </p:nvPr>
        </p:nvGraphicFramePr>
        <p:xfrm>
          <a:off x="20422945" y="10164650"/>
          <a:ext cx="9002396" cy="32975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505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05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505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505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9586">
                <a:tc>
                  <a:txBody>
                    <a:bodyPr/>
                    <a:lstStyle/>
                    <a:p>
                      <a:endParaRPr lang="en-US" sz="2700" dirty="0"/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Heading</a:t>
                      </a:r>
                    </a:p>
                  </a:txBody>
                  <a:tcPr marT="34290" marB="3429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800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790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4001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356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856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290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954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875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976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324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325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301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9586">
                <a:tc>
                  <a:txBody>
                    <a:bodyPr/>
                    <a:lstStyle/>
                    <a:p>
                      <a:r>
                        <a:rPr lang="en-US" sz="2700" dirty="0"/>
                        <a:t>Item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199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137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/>
                        <a:t>186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7" name="Text Box 190">
            <a:extLst>
              <a:ext uri="{FF2B5EF4-FFF2-40B4-BE49-F238E27FC236}">
                <a16:creationId xmlns:a16="http://schemas.microsoft.com/office/drawing/2014/main" xmlns="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18" y="8250109"/>
            <a:ext cx="8702255" cy="544759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2800" dirty="0">
                <a:latin typeface="Calibri" pitchFamily="34" charset="0"/>
              </a:rPr>
              <a:t>Введение состоит из подразделов: 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Описание проблемы, с которой связано исследование или установление научного контекста (establishing a context). 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Обзор литературы, связанной с исследованием (reviewing the literature). 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Описание белых пятен в проблеме или того, что еще не сделано (establishing a research gap). 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Формулировка цели исследования (и, возможно, задач – stating the purpose).</a:t>
            </a:r>
            <a:endParaRPr lang="en-US" sz="2800" dirty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Оценка важности исследования (evaluating the </a:t>
            </a:r>
            <a:r>
              <a:rPr lang="ru-RU" sz="2800" dirty="0" err="1">
                <a:latin typeface="Calibri" pitchFamily="34" charset="0"/>
              </a:rPr>
              <a:t>study</a:t>
            </a:r>
            <a:r>
              <a:rPr lang="ru-RU" sz="2800" dirty="0">
                <a:latin typeface="Calibri" pitchFamily="34" charset="0"/>
              </a:rPr>
              <a:t>).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78" name="Rectangle 44">
            <a:extLst>
              <a:ext uri="{FF2B5EF4-FFF2-40B4-BE49-F238E27FC236}">
                <a16:creationId xmlns:a16="http://schemas.microsoft.com/office/drawing/2014/main" xmlns="" id="{20043D7E-7286-48B9-9A5E-E7868B665227}"/>
              </a:ext>
            </a:extLst>
          </p:cNvPr>
          <p:cNvSpPr/>
          <p:nvPr/>
        </p:nvSpPr>
        <p:spPr>
          <a:xfrm>
            <a:off x="10400619" y="10246361"/>
            <a:ext cx="8992280" cy="76835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Результаты и обсуждение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9" name="Picture 178" descr="Picture1">
            <a:extLst>
              <a:ext uri="{FF2B5EF4-FFF2-40B4-BE49-F238E27FC236}">
                <a16:creationId xmlns:a16="http://schemas.microsoft.com/office/drawing/2014/main" xmlns="" id="{2362C71A-0AE6-4D30-A934-F24FAF2A4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81" y="17749089"/>
            <a:ext cx="4538669" cy="3112568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179" descr="Picture2">
            <a:extLst>
              <a:ext uri="{FF2B5EF4-FFF2-40B4-BE49-F238E27FC236}">
                <a16:creationId xmlns:a16="http://schemas.microsoft.com/office/drawing/2014/main" xmlns="" id="{687C7477-CD31-4BF4-90D8-9FE7AB13F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999" y="14269416"/>
            <a:ext cx="4567999" cy="3045156"/>
          </a:xfrm>
          <a:prstGeom prst="rect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Text Box 180">
            <a:extLst>
              <a:ext uri="{FF2B5EF4-FFF2-40B4-BE49-F238E27FC236}">
                <a16:creationId xmlns:a16="http://schemas.microsoft.com/office/drawing/2014/main" xmlns="" id="{87A42CD2-0AFD-45F6-976B-4B5AE8618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205" y="20423088"/>
            <a:ext cx="4311148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Рис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1.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Название рисунка 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</a:rPr>
              <a:t>1*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2" name="Text Box 181">
            <a:extLst>
              <a:ext uri="{FF2B5EF4-FFF2-40B4-BE49-F238E27FC236}">
                <a16:creationId xmlns:a16="http://schemas.microsoft.com/office/drawing/2014/main" xmlns="" id="{61286536-4EC1-4DA5-850B-BEF3F0AF0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450" y="16849593"/>
            <a:ext cx="4529573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Рис. 2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Название рисунка 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</a:rPr>
              <a:t>2*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3" name="Text Box 180">
            <a:extLst>
              <a:ext uri="{FF2B5EF4-FFF2-40B4-BE49-F238E27FC236}">
                <a16:creationId xmlns:a16="http://schemas.microsoft.com/office/drawing/2014/main" xmlns="" id="{3C922B17-9F75-4CE0-AACF-62763CFE7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9825" y="9297378"/>
            <a:ext cx="4208628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latin typeface="Calibri" pitchFamily="34" charset="0"/>
              </a:rPr>
              <a:t>Таблица </a:t>
            </a:r>
            <a:r>
              <a:rPr lang="en-US" sz="2400" b="1" dirty="0">
                <a:latin typeface="Calibri" pitchFamily="34" charset="0"/>
              </a:rPr>
              <a:t>1.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Название </a:t>
            </a:r>
            <a:r>
              <a:rPr lang="ru-RU" sz="2400" dirty="0" smtClean="0">
                <a:latin typeface="Calibri" pitchFamily="34" charset="0"/>
              </a:rPr>
              <a:t>таблицы*</a:t>
            </a:r>
            <a:endParaRPr lang="en-US" sz="2400" dirty="0">
              <a:latin typeface="Calibri" pitchFamily="34" charset="0"/>
            </a:endParaRPr>
          </a:p>
        </p:txBody>
      </p:sp>
      <p:graphicFrame>
        <p:nvGraphicFramePr>
          <p:cNvPr id="84" name="Chart 2">
            <a:extLst>
              <a:ext uri="{FF2B5EF4-FFF2-40B4-BE49-F238E27FC236}">
                <a16:creationId xmlns:a16="http://schemas.microsoft.com/office/drawing/2014/main" xmlns="" id="{17FF8AF3-5DA4-47A9-B77B-3D51344BB0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6756792"/>
              </p:ext>
            </p:extLst>
          </p:nvPr>
        </p:nvGraphicFramePr>
        <p:xfrm>
          <a:off x="20422945" y="2856366"/>
          <a:ext cx="9002391" cy="580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5" name="Text Box 180">
            <a:extLst>
              <a:ext uri="{FF2B5EF4-FFF2-40B4-BE49-F238E27FC236}">
                <a16:creationId xmlns:a16="http://schemas.microsoft.com/office/drawing/2014/main" xmlns="" id="{0EF553AE-2F9D-4C67-BDBF-729D45C15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5094" y="8726514"/>
            <a:ext cx="5058092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latin typeface="Calibri" pitchFamily="34" charset="0"/>
              </a:rPr>
              <a:t>Диаграмма</a:t>
            </a:r>
            <a:r>
              <a:rPr lang="en-US" sz="2400" b="1" dirty="0">
                <a:latin typeface="Calibri" pitchFamily="34" charset="0"/>
              </a:rPr>
              <a:t> 1.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Название </a:t>
            </a:r>
            <a:r>
              <a:rPr lang="ru-RU" sz="2400" dirty="0" smtClean="0">
                <a:latin typeface="Calibri" pitchFamily="34" charset="0"/>
              </a:rPr>
              <a:t>диаграммы*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7" name="Rectangle 265">
            <a:extLst>
              <a:ext uri="{FF2B5EF4-FFF2-40B4-BE49-F238E27FC236}">
                <a16:creationId xmlns:a16="http://schemas.microsoft.com/office/drawing/2014/main" xmlns="" id="{74D65BAF-CACE-4D6C-AFE1-DBAB1F38CA0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432000" y="225530"/>
            <a:ext cx="2436477" cy="1828800"/>
          </a:xfrm>
          <a:prstGeom prst="rect">
            <a:avLst/>
          </a:prstGeom>
          <a:blipFill dpi="0" rotWithShape="1">
            <a:blip r:embed="rId5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3814" tIns="41907" rIns="83814" bIns="41907" anchor="ctr"/>
          <a:lstStyle/>
          <a:p>
            <a:pPr algn="ctr" defTabSz="4022725"/>
            <a:r>
              <a:rPr lang="ru-RU" sz="1800" b="1" dirty="0">
                <a:latin typeface="Calibri" pitchFamily="34" charset="0"/>
              </a:rPr>
              <a:t>ПОМЕНЯЙТЕ ЭТОТ БЛОК НА ЛОГОТИП СВОЕЙ ОРГАНИЗАЦИИ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D020DFE-84C5-477C-BFA9-7758B8D4A946}"/>
              </a:ext>
            </a:extLst>
          </p:cNvPr>
          <p:cNvSpPr txBox="1"/>
          <p:nvPr/>
        </p:nvSpPr>
        <p:spPr>
          <a:xfrm>
            <a:off x="19844932" y="19602795"/>
            <a:ext cx="10158413" cy="13618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68568" tIns="34284" rIns="68568" bIns="34284" rtlCol="0">
            <a:spAutoFit/>
          </a:bodyPr>
          <a:lstStyle/>
          <a:p>
            <a:r>
              <a:rPr lang="ru-RU" sz="2800" dirty="0" smtClean="0"/>
              <a:t>*Примечание для авторов: Рисунки, таблицы и диаграммы можно поменять местами или использовать из них  только один тип (например 3 диаграммы и др.)</a:t>
            </a:r>
            <a:endParaRPr lang="en-US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76" y="247651"/>
            <a:ext cx="2535860" cy="25526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0979498"/>
            <a:ext cx="3027521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i="1" dirty="0" smtClean="0">
                <a:solidFill>
                  <a:schemeClr val="tx2"/>
                </a:solidFill>
              </a:rPr>
              <a:t>Научно-практическая конференция с международным участием </a:t>
            </a:r>
            <a:r>
              <a:rPr lang="ru-RU" sz="2300" b="1" dirty="0" smtClean="0">
                <a:solidFill>
                  <a:schemeClr val="tx2"/>
                </a:solidFill>
              </a:rPr>
              <a:t>«СОВРЕМЕНН</a:t>
            </a:r>
            <a:r>
              <a:rPr lang="uz-Cyrl-UZ" sz="2300" b="1" dirty="0">
                <a:solidFill>
                  <a:schemeClr val="tx2"/>
                </a:solidFill>
              </a:rPr>
              <a:t>АЯ</a:t>
            </a:r>
            <a:r>
              <a:rPr lang="ru-RU" sz="2300" b="1" dirty="0">
                <a:solidFill>
                  <a:schemeClr val="tx2"/>
                </a:solidFill>
              </a:rPr>
              <a:t> МОРФОЛОГИ</a:t>
            </a:r>
            <a:r>
              <a:rPr lang="uz-Cyrl-UZ" sz="2300" b="1" dirty="0">
                <a:solidFill>
                  <a:schemeClr val="tx2"/>
                </a:solidFill>
              </a:rPr>
              <a:t>Я И ЕЕ ИНТЕГРАЦИЯ С КЛИНИЧЕСКИМИ </a:t>
            </a:r>
            <a:r>
              <a:rPr lang="ru-RU" sz="2300" b="1" dirty="0">
                <a:solidFill>
                  <a:schemeClr val="tx2"/>
                </a:solidFill>
              </a:rPr>
              <a:t>ДИСЦИПЛИНАМИ</a:t>
            </a:r>
            <a:r>
              <a:rPr lang="ru-RU" sz="2300" b="1" dirty="0" smtClean="0">
                <a:solidFill>
                  <a:schemeClr val="tx2"/>
                </a:solidFill>
              </a:rPr>
              <a:t>» </a:t>
            </a:r>
            <a:r>
              <a:rPr lang="en-US" sz="2300" b="1" dirty="0" smtClean="0">
                <a:solidFill>
                  <a:schemeClr val="tx2"/>
                </a:solidFill>
              </a:rPr>
              <a:t>| </a:t>
            </a:r>
            <a:r>
              <a:rPr lang="ru-RU" sz="2300" b="1" dirty="0" smtClean="0">
                <a:solidFill>
                  <a:schemeClr val="tx2"/>
                </a:solidFill>
              </a:rPr>
              <a:t>Узбекистан </a:t>
            </a:r>
            <a:r>
              <a:rPr lang="en-US" sz="2300" b="1" dirty="0" smtClean="0">
                <a:solidFill>
                  <a:schemeClr val="tx2"/>
                </a:solidFill>
              </a:rPr>
              <a:t>| </a:t>
            </a:r>
            <a:r>
              <a:rPr lang="ru-RU" sz="2300" b="1" dirty="0" smtClean="0">
                <a:solidFill>
                  <a:schemeClr val="tx2"/>
                </a:solidFill>
              </a:rPr>
              <a:t>Бухара </a:t>
            </a:r>
            <a:r>
              <a:rPr lang="en-US" sz="2300" b="1" dirty="0" smtClean="0">
                <a:solidFill>
                  <a:schemeClr val="tx2"/>
                </a:solidFill>
              </a:rPr>
              <a:t>| </a:t>
            </a:r>
            <a:r>
              <a:rPr lang="uz-Cyrl-UZ" sz="2300" b="1" dirty="0" smtClean="0">
                <a:solidFill>
                  <a:schemeClr val="tx2"/>
                </a:solidFill>
              </a:rPr>
              <a:t>4-5 мая 2022 года</a:t>
            </a:r>
            <a:endParaRPr lang="ru-RU" sz="23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5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3761" y="304795"/>
            <a:ext cx="27247692" cy="3160713"/>
          </a:xfrm>
        </p:spPr>
        <p:txBody>
          <a:bodyPr/>
          <a:lstStyle/>
          <a:p>
            <a:r>
              <a:rPr lang="ru-RU" dirty="0" smtClean="0"/>
              <a:t>ИНФОРМАЦИЯ: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3760" y="3352800"/>
            <a:ext cx="27256243" cy="1803082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Размер 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слайда / плаката составляет 104,1 x 58,5 см (соотношение сторон 16: 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Минимальный шрифт: 28 пунктов (хорошо соответствует размеру слайда / плаката)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Рекомендуемые типы шрифтов: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Times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New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Roman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Helvetica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Arial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Calibri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Verdana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 или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Symbol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Если 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вы создаете свой электронный постер на ПК, обязательно сохраните формулы в виде изображения и вставьте их в слайд, иначе они будут изменены при переносе на экран.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Слайд должен быть в горизонтальной (альбомной) ориентации.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Использование гиперссылок недопустимо.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Разрешение изображений минимум 300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dpi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Недопустимы анимированные файлы GIF и файлы видео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Сохраните готовый файл как «рисунок в формате JPEG».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Если у вас не получится сохранить файл в формате JPEG, пришлите ваш файл в формате *.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ppt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 или *.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pptx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 (файл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Power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Point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)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Е-постер в формате файла *.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ppt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 или *.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pptx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 (файл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Power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5400" dirty="0" err="1">
                <a:solidFill>
                  <a:schemeClr val="tx2">
                    <a:lumMod val="50000"/>
                  </a:schemeClr>
                </a:solidFill>
              </a:rPr>
              <a:t>Point</a:t>
            </a:r>
            <a:r>
              <a:rPr lang="ru-RU" sz="5400" dirty="0">
                <a:solidFill>
                  <a:schemeClr val="tx2">
                    <a:lumMod val="50000"/>
                  </a:schemeClr>
                </a:solidFill>
              </a:rPr>
              <a:t>)  из нескольких слайдов не принимается, весь е-постер должен быть на одном слайде, как в этом 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шаблоне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50818752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536</Words>
  <Application>Microsoft Office PowerPoint</Application>
  <PresentationFormat>Произвольный</PresentationFormat>
  <Paragraphs>91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HDOfficeLightV0</vt:lpstr>
      <vt:lpstr>Исполнительная</vt:lpstr>
      <vt:lpstr>Презентация PowerPoint</vt:lpstr>
      <vt:lpstr>ИНФОРМАЦИЯ: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elena</cp:lastModifiedBy>
  <cp:revision>18</cp:revision>
  <dcterms:created xsi:type="dcterms:W3CDTF">2017-10-02T13:44:20Z</dcterms:created>
  <dcterms:modified xsi:type="dcterms:W3CDTF">2022-03-30T07:45:38Z</dcterms:modified>
</cp:coreProperties>
</file>