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1599525" cy="323992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0E7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336" autoAdjust="0"/>
  </p:normalViewPr>
  <p:slideViewPr>
    <p:cSldViewPr snapToGrid="0">
      <p:cViewPr>
        <p:scale>
          <a:sx n="33" d="100"/>
          <a:sy n="33" d="100"/>
        </p:scale>
        <p:origin x="-1128" y="-78"/>
      </p:cViewPr>
      <p:guideLst>
        <p:guide orient="horz" pos="10204"/>
        <p:guide pos="68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965" y="5302386"/>
            <a:ext cx="18359596" cy="11279752"/>
          </a:xfrm>
        </p:spPr>
        <p:txBody>
          <a:bodyPr anchor="b"/>
          <a:lstStyle>
            <a:lvl1pPr algn="ctr">
              <a:defRPr sz="14173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9941" y="17017128"/>
            <a:ext cx="16199644" cy="7822326"/>
          </a:xfrm>
        </p:spPr>
        <p:txBody>
          <a:bodyPr/>
          <a:lstStyle>
            <a:lvl1pPr marL="0" indent="0" algn="ctr">
              <a:buNone/>
              <a:defRPr sz="5669"/>
            </a:lvl1pPr>
            <a:lvl2pPr marL="1079998" indent="0" algn="ctr">
              <a:buNone/>
              <a:defRPr sz="4724"/>
            </a:lvl2pPr>
            <a:lvl3pPr marL="2159996" indent="0" algn="ctr">
              <a:buNone/>
              <a:defRPr sz="4252"/>
            </a:lvl3pPr>
            <a:lvl4pPr marL="3239994" indent="0" algn="ctr">
              <a:buNone/>
              <a:defRPr sz="3780"/>
            </a:lvl4pPr>
            <a:lvl5pPr marL="4319991" indent="0" algn="ctr">
              <a:buNone/>
              <a:defRPr sz="3780"/>
            </a:lvl5pPr>
            <a:lvl6pPr marL="5399989" indent="0" algn="ctr">
              <a:buNone/>
              <a:defRPr sz="3780"/>
            </a:lvl6pPr>
            <a:lvl7pPr marL="6479987" indent="0" algn="ctr">
              <a:buNone/>
              <a:defRPr sz="3780"/>
            </a:lvl7pPr>
            <a:lvl8pPr marL="7559985" indent="0" algn="ctr">
              <a:buNone/>
              <a:defRPr sz="3780"/>
            </a:lvl8pPr>
            <a:lvl9pPr marL="8639983" indent="0" algn="ctr">
              <a:buNone/>
              <a:defRPr sz="378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7A27-7573-41D1-AA15-44603A18DAC6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9B03-E78A-4329-8CE8-33E9DC7B3A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4109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7A27-7573-41D1-AA15-44603A18DAC6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9B03-E78A-4329-8CE8-33E9DC7B3A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9505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457161" y="1724962"/>
            <a:ext cx="4657398" cy="274568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968" y="1724962"/>
            <a:ext cx="13702199" cy="274568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7A27-7573-41D1-AA15-44603A18DAC6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9B03-E78A-4329-8CE8-33E9DC7B3A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9965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7A27-7573-41D1-AA15-44603A18DAC6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9B03-E78A-4329-8CE8-33E9DC7B3A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3534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719" y="8077332"/>
            <a:ext cx="18629590" cy="13477201"/>
          </a:xfrm>
        </p:spPr>
        <p:txBody>
          <a:bodyPr anchor="b"/>
          <a:lstStyle>
            <a:lvl1pPr>
              <a:defRPr sz="14173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3719" y="21682033"/>
            <a:ext cx="18629590" cy="7087342"/>
          </a:xfrm>
        </p:spPr>
        <p:txBody>
          <a:bodyPr/>
          <a:lstStyle>
            <a:lvl1pPr marL="0" indent="0">
              <a:buNone/>
              <a:defRPr sz="5669">
                <a:solidFill>
                  <a:schemeClr val="tx1"/>
                </a:solidFill>
              </a:defRPr>
            </a:lvl1pPr>
            <a:lvl2pPr marL="1079998" indent="0">
              <a:buNone/>
              <a:defRPr sz="4724">
                <a:solidFill>
                  <a:schemeClr val="tx1">
                    <a:tint val="75000"/>
                  </a:schemeClr>
                </a:solidFill>
              </a:defRPr>
            </a:lvl2pPr>
            <a:lvl3pPr marL="2159996" indent="0">
              <a:buNone/>
              <a:defRPr sz="4252">
                <a:solidFill>
                  <a:schemeClr val="tx1">
                    <a:tint val="75000"/>
                  </a:schemeClr>
                </a:solidFill>
              </a:defRPr>
            </a:lvl3pPr>
            <a:lvl4pPr marL="3239994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4pPr>
            <a:lvl5pPr marL="4319991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5pPr>
            <a:lvl6pPr marL="5399989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6pPr>
            <a:lvl7pPr marL="6479987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7pPr>
            <a:lvl8pPr marL="7559985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8pPr>
            <a:lvl9pPr marL="8639983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7A27-7573-41D1-AA15-44603A18DAC6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9B03-E78A-4329-8CE8-33E9DC7B3A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2302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967" y="8624810"/>
            <a:ext cx="9179798" cy="2055705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34760" y="8624810"/>
            <a:ext cx="9179798" cy="2055705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7A27-7573-41D1-AA15-44603A18DAC6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9B03-E78A-4329-8CE8-33E9DC7B3A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7624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81" y="1724969"/>
            <a:ext cx="18629590" cy="6262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7783" y="7942328"/>
            <a:ext cx="9137610" cy="3892412"/>
          </a:xfrm>
        </p:spPr>
        <p:txBody>
          <a:bodyPr anchor="b"/>
          <a:lstStyle>
            <a:lvl1pPr marL="0" indent="0">
              <a:buNone/>
              <a:defRPr sz="5669" b="1"/>
            </a:lvl1pPr>
            <a:lvl2pPr marL="1079998" indent="0">
              <a:buNone/>
              <a:defRPr sz="4724" b="1"/>
            </a:lvl2pPr>
            <a:lvl3pPr marL="2159996" indent="0">
              <a:buNone/>
              <a:defRPr sz="4252" b="1"/>
            </a:lvl3pPr>
            <a:lvl4pPr marL="3239994" indent="0">
              <a:buNone/>
              <a:defRPr sz="3780" b="1"/>
            </a:lvl4pPr>
            <a:lvl5pPr marL="4319991" indent="0">
              <a:buNone/>
              <a:defRPr sz="3780" b="1"/>
            </a:lvl5pPr>
            <a:lvl6pPr marL="5399989" indent="0">
              <a:buNone/>
              <a:defRPr sz="3780" b="1"/>
            </a:lvl6pPr>
            <a:lvl7pPr marL="6479987" indent="0">
              <a:buNone/>
              <a:defRPr sz="3780" b="1"/>
            </a:lvl7pPr>
            <a:lvl8pPr marL="7559985" indent="0">
              <a:buNone/>
              <a:defRPr sz="3780" b="1"/>
            </a:lvl8pPr>
            <a:lvl9pPr marL="8639983" indent="0">
              <a:buNone/>
              <a:defRPr sz="378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7783" y="11834740"/>
            <a:ext cx="9137610" cy="17407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934761" y="7942328"/>
            <a:ext cx="9182611" cy="3892412"/>
          </a:xfrm>
        </p:spPr>
        <p:txBody>
          <a:bodyPr anchor="b"/>
          <a:lstStyle>
            <a:lvl1pPr marL="0" indent="0">
              <a:buNone/>
              <a:defRPr sz="5669" b="1"/>
            </a:lvl1pPr>
            <a:lvl2pPr marL="1079998" indent="0">
              <a:buNone/>
              <a:defRPr sz="4724" b="1"/>
            </a:lvl2pPr>
            <a:lvl3pPr marL="2159996" indent="0">
              <a:buNone/>
              <a:defRPr sz="4252" b="1"/>
            </a:lvl3pPr>
            <a:lvl4pPr marL="3239994" indent="0">
              <a:buNone/>
              <a:defRPr sz="3780" b="1"/>
            </a:lvl4pPr>
            <a:lvl5pPr marL="4319991" indent="0">
              <a:buNone/>
              <a:defRPr sz="3780" b="1"/>
            </a:lvl5pPr>
            <a:lvl6pPr marL="5399989" indent="0">
              <a:buNone/>
              <a:defRPr sz="3780" b="1"/>
            </a:lvl6pPr>
            <a:lvl7pPr marL="6479987" indent="0">
              <a:buNone/>
              <a:defRPr sz="3780" b="1"/>
            </a:lvl7pPr>
            <a:lvl8pPr marL="7559985" indent="0">
              <a:buNone/>
              <a:defRPr sz="3780" b="1"/>
            </a:lvl8pPr>
            <a:lvl9pPr marL="8639983" indent="0">
              <a:buNone/>
              <a:defRPr sz="378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934761" y="11834740"/>
            <a:ext cx="9182611" cy="17407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7A27-7573-41D1-AA15-44603A18DAC6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9B03-E78A-4329-8CE8-33E9DC7B3A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6567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7A27-7573-41D1-AA15-44603A18DAC6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9B03-E78A-4329-8CE8-33E9DC7B3A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8869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7A27-7573-41D1-AA15-44603A18DAC6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9B03-E78A-4329-8CE8-33E9DC7B3A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0442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81" y="2159952"/>
            <a:ext cx="6966409" cy="7559834"/>
          </a:xfrm>
        </p:spPr>
        <p:txBody>
          <a:bodyPr anchor="b"/>
          <a:lstStyle>
            <a:lvl1pPr>
              <a:defRPr sz="755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82611" y="4664905"/>
            <a:ext cx="10934760" cy="23024494"/>
          </a:xfrm>
        </p:spPr>
        <p:txBody>
          <a:bodyPr/>
          <a:lstStyle>
            <a:lvl1pPr>
              <a:defRPr sz="7559"/>
            </a:lvl1pPr>
            <a:lvl2pPr>
              <a:defRPr sz="6614"/>
            </a:lvl2pPr>
            <a:lvl3pPr>
              <a:defRPr sz="5669"/>
            </a:lvl3pPr>
            <a:lvl4pPr>
              <a:defRPr sz="4724"/>
            </a:lvl4pPr>
            <a:lvl5pPr>
              <a:defRPr sz="4724"/>
            </a:lvl5pPr>
            <a:lvl6pPr>
              <a:defRPr sz="4724"/>
            </a:lvl6pPr>
            <a:lvl7pPr>
              <a:defRPr sz="4724"/>
            </a:lvl7pPr>
            <a:lvl8pPr>
              <a:defRPr sz="4724"/>
            </a:lvl8pPr>
            <a:lvl9pPr>
              <a:defRPr sz="472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7781" y="9719786"/>
            <a:ext cx="6966409" cy="18007107"/>
          </a:xfrm>
        </p:spPr>
        <p:txBody>
          <a:bodyPr/>
          <a:lstStyle>
            <a:lvl1pPr marL="0" indent="0">
              <a:buNone/>
              <a:defRPr sz="3780"/>
            </a:lvl1pPr>
            <a:lvl2pPr marL="1079998" indent="0">
              <a:buNone/>
              <a:defRPr sz="3307"/>
            </a:lvl2pPr>
            <a:lvl3pPr marL="2159996" indent="0">
              <a:buNone/>
              <a:defRPr sz="2835"/>
            </a:lvl3pPr>
            <a:lvl4pPr marL="3239994" indent="0">
              <a:buNone/>
              <a:defRPr sz="2362"/>
            </a:lvl4pPr>
            <a:lvl5pPr marL="4319991" indent="0">
              <a:buNone/>
              <a:defRPr sz="2362"/>
            </a:lvl5pPr>
            <a:lvl6pPr marL="5399989" indent="0">
              <a:buNone/>
              <a:defRPr sz="2362"/>
            </a:lvl6pPr>
            <a:lvl7pPr marL="6479987" indent="0">
              <a:buNone/>
              <a:defRPr sz="2362"/>
            </a:lvl7pPr>
            <a:lvl8pPr marL="7559985" indent="0">
              <a:buNone/>
              <a:defRPr sz="2362"/>
            </a:lvl8pPr>
            <a:lvl9pPr marL="8639983" indent="0">
              <a:buNone/>
              <a:defRPr sz="236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7A27-7573-41D1-AA15-44603A18DAC6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9B03-E78A-4329-8CE8-33E9DC7B3A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2752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81" y="2159952"/>
            <a:ext cx="6966409" cy="7559834"/>
          </a:xfrm>
        </p:spPr>
        <p:txBody>
          <a:bodyPr anchor="b"/>
          <a:lstStyle>
            <a:lvl1pPr>
              <a:defRPr sz="755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82611" y="4664905"/>
            <a:ext cx="10934760" cy="23024494"/>
          </a:xfrm>
        </p:spPr>
        <p:txBody>
          <a:bodyPr anchor="t"/>
          <a:lstStyle>
            <a:lvl1pPr marL="0" indent="0">
              <a:buNone/>
              <a:defRPr sz="7559"/>
            </a:lvl1pPr>
            <a:lvl2pPr marL="1079998" indent="0">
              <a:buNone/>
              <a:defRPr sz="6614"/>
            </a:lvl2pPr>
            <a:lvl3pPr marL="2159996" indent="0">
              <a:buNone/>
              <a:defRPr sz="5669"/>
            </a:lvl3pPr>
            <a:lvl4pPr marL="3239994" indent="0">
              <a:buNone/>
              <a:defRPr sz="4724"/>
            </a:lvl4pPr>
            <a:lvl5pPr marL="4319991" indent="0">
              <a:buNone/>
              <a:defRPr sz="4724"/>
            </a:lvl5pPr>
            <a:lvl6pPr marL="5399989" indent="0">
              <a:buNone/>
              <a:defRPr sz="4724"/>
            </a:lvl6pPr>
            <a:lvl7pPr marL="6479987" indent="0">
              <a:buNone/>
              <a:defRPr sz="4724"/>
            </a:lvl7pPr>
            <a:lvl8pPr marL="7559985" indent="0">
              <a:buNone/>
              <a:defRPr sz="4724"/>
            </a:lvl8pPr>
            <a:lvl9pPr marL="8639983" indent="0">
              <a:buNone/>
              <a:defRPr sz="4724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7781" y="9719786"/>
            <a:ext cx="6966409" cy="18007107"/>
          </a:xfrm>
        </p:spPr>
        <p:txBody>
          <a:bodyPr/>
          <a:lstStyle>
            <a:lvl1pPr marL="0" indent="0">
              <a:buNone/>
              <a:defRPr sz="3780"/>
            </a:lvl1pPr>
            <a:lvl2pPr marL="1079998" indent="0">
              <a:buNone/>
              <a:defRPr sz="3307"/>
            </a:lvl2pPr>
            <a:lvl3pPr marL="2159996" indent="0">
              <a:buNone/>
              <a:defRPr sz="2835"/>
            </a:lvl3pPr>
            <a:lvl4pPr marL="3239994" indent="0">
              <a:buNone/>
              <a:defRPr sz="2362"/>
            </a:lvl4pPr>
            <a:lvl5pPr marL="4319991" indent="0">
              <a:buNone/>
              <a:defRPr sz="2362"/>
            </a:lvl5pPr>
            <a:lvl6pPr marL="5399989" indent="0">
              <a:buNone/>
              <a:defRPr sz="2362"/>
            </a:lvl6pPr>
            <a:lvl7pPr marL="6479987" indent="0">
              <a:buNone/>
              <a:defRPr sz="2362"/>
            </a:lvl7pPr>
            <a:lvl8pPr marL="7559985" indent="0">
              <a:buNone/>
              <a:defRPr sz="2362"/>
            </a:lvl8pPr>
            <a:lvl9pPr marL="8639983" indent="0">
              <a:buNone/>
              <a:defRPr sz="236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7A27-7573-41D1-AA15-44603A18DAC6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9B03-E78A-4329-8CE8-33E9DC7B3A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5329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968" y="1724969"/>
            <a:ext cx="18629590" cy="6262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968" y="8624810"/>
            <a:ext cx="18629590" cy="20557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84967" y="30029347"/>
            <a:ext cx="4859893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F7A27-7573-41D1-AA15-44603A18DAC6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54843" y="30029347"/>
            <a:ext cx="7289840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254665" y="30029347"/>
            <a:ext cx="4859893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C9B03-E78A-4329-8CE8-33E9DC7B3A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518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59996" rtl="0" eaLnBrk="1" latinLnBrk="0" hangingPunct="1">
        <a:lnSpc>
          <a:spcPct val="90000"/>
        </a:lnSpc>
        <a:spcBef>
          <a:spcPct val="0"/>
        </a:spcBef>
        <a:buNone/>
        <a:defRPr sz="1039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9999" indent="-539999" algn="l" defTabSz="2159996" rtl="0" eaLnBrk="1" latinLnBrk="0" hangingPunct="1">
        <a:lnSpc>
          <a:spcPct val="90000"/>
        </a:lnSpc>
        <a:spcBef>
          <a:spcPts val="2362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1pPr>
      <a:lvl2pPr marL="1619997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699995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724" kern="1200">
          <a:solidFill>
            <a:schemeClr val="tx1"/>
          </a:solidFill>
          <a:latin typeface="+mn-lt"/>
          <a:ea typeface="+mn-ea"/>
          <a:cs typeface="+mn-cs"/>
        </a:defRPr>
      </a:lvl3pPr>
      <a:lvl4pPr marL="3779992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4pPr>
      <a:lvl5pPr marL="4859990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5pPr>
      <a:lvl6pPr marL="5939988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6pPr>
      <a:lvl7pPr marL="7019986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7pPr>
      <a:lvl8pPr marL="8099984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8pPr>
      <a:lvl9pPr marL="9179982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1pPr>
      <a:lvl2pPr marL="1079998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2pPr>
      <a:lvl3pPr marL="2159996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3pPr>
      <a:lvl4pPr marL="3239994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4pPr>
      <a:lvl5pPr marL="4319991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5pPr>
      <a:lvl6pPr marL="5399989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6pPr>
      <a:lvl7pPr marL="6479987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7pPr>
      <a:lvl8pPr marL="7559985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8pPr>
      <a:lvl9pPr marL="8639983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51746" y="1794808"/>
            <a:ext cx="177447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/>
              <a:t>СХОДСТВО И РАЗЛИЧИЕ ИНФАРКТА МИОКАРДА У ВЗРОСЛЫХ</a:t>
            </a:r>
            <a:r>
              <a:rPr lang="ru-RU" sz="6000" dirty="0"/>
              <a:t> </a:t>
            </a:r>
            <a:r>
              <a:rPr lang="ru-RU" sz="6000" dirty="0" smtClean="0"/>
              <a:t>И ДЕТЕЙ</a:t>
            </a:r>
            <a:endParaRPr lang="ru-RU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11198225" y="3733800"/>
            <a:ext cx="10401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Докладывает: </a:t>
            </a:r>
            <a:r>
              <a:rPr lang="ru-RU" sz="3200" dirty="0"/>
              <a:t>И.И</a:t>
            </a:r>
            <a:r>
              <a:rPr lang="ru-RU" sz="3200" dirty="0" smtClean="0"/>
              <a:t>. </a:t>
            </a:r>
            <a:r>
              <a:rPr lang="ru-RU" sz="3200" dirty="0" err="1" smtClean="0"/>
              <a:t>Сираева</a:t>
            </a:r>
            <a:r>
              <a:rPr lang="ru-RU" sz="3200" dirty="0"/>
              <a:t>, </a:t>
            </a:r>
            <a:r>
              <a:rPr lang="ru-RU" sz="3200" dirty="0" smtClean="0"/>
              <a:t>группа 2305</a:t>
            </a:r>
          </a:p>
          <a:p>
            <a:r>
              <a:rPr lang="ru-RU" sz="3200" dirty="0" smtClean="0"/>
              <a:t>Научные руководители: проф</a:t>
            </a:r>
            <a:r>
              <a:rPr lang="ru-RU" sz="3200" dirty="0"/>
              <a:t>. </a:t>
            </a:r>
            <a:r>
              <a:rPr lang="ru-RU" sz="3200" dirty="0" smtClean="0"/>
              <a:t>В.Н. Ослопов </a:t>
            </a:r>
          </a:p>
          <a:p>
            <a:r>
              <a:rPr lang="ru-RU" sz="3200" dirty="0" smtClean="0"/>
              <a:t>                                              проф</a:t>
            </a:r>
            <a:r>
              <a:rPr lang="ru-RU" sz="3200" dirty="0"/>
              <a:t>. </a:t>
            </a:r>
            <a:r>
              <a:rPr lang="ru-RU" sz="3200" dirty="0" err="1" smtClean="0"/>
              <a:t>Л.М.Миролюбов</a:t>
            </a:r>
            <a:endParaRPr lang="ru-RU" sz="32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771650" y="552450"/>
            <a:ext cx="189248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Казанский государственный медицинский университет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>Кафедра пропедевтики внутренних болезней имени профессора С.С. </a:t>
            </a:r>
            <a:r>
              <a:rPr lang="ru-RU" sz="3600" dirty="0" err="1" smtClean="0"/>
              <a:t>Земницкого</a:t>
            </a:r>
            <a:r>
              <a:rPr lang="ru-RU" sz="3600" dirty="0" smtClean="0"/>
              <a:t>  </a:t>
            </a:r>
            <a:endParaRPr lang="ru-RU" sz="36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748" y="87265"/>
            <a:ext cx="2837447" cy="2693359"/>
          </a:xfrm>
          <a:prstGeom prst="rect">
            <a:avLst/>
          </a:prstGeom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66137105"/>
              </p:ext>
            </p:extLst>
          </p:nvPr>
        </p:nvGraphicFramePr>
        <p:xfrm>
          <a:off x="187998" y="5303461"/>
          <a:ext cx="7323146" cy="642168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323146">
                  <a:extLst>
                    <a:ext uri="{9D8B030D-6E8A-4147-A177-3AD203B41FA5}">
                      <a16:colId xmlns:a16="http://schemas.microsoft.com/office/drawing/2014/main" xmlns="" val="2195715095"/>
                    </a:ext>
                  </a:extLst>
                </a:gridCol>
              </a:tblGrid>
              <a:tr h="573532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Актуальность</a:t>
                      </a:r>
                      <a:endParaRPr lang="ru-RU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23558198"/>
                  </a:ext>
                </a:extLst>
              </a:tr>
              <a:tr h="5781608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Инфаркт</a:t>
                      </a:r>
                      <a:r>
                        <a:rPr lang="ru-RU" sz="2000" baseline="0" dirty="0" smtClean="0"/>
                        <a:t> миокарда обычно ассоциируется с патологией взрослых, но имеет тенденцию к омоложению. </a:t>
                      </a:r>
                      <a:endParaRPr lang="ru-RU" sz="2000" dirty="0" smtClean="0"/>
                    </a:p>
                    <a:p>
                      <a:r>
                        <a:rPr lang="ru-RU" sz="2000" dirty="0" smtClean="0"/>
                        <a:t>Инфаркт</a:t>
                      </a:r>
                      <a:r>
                        <a:rPr lang="ru-RU" sz="2000" baseline="0" dirty="0" smtClean="0"/>
                        <a:t> миокарда </a:t>
                      </a:r>
                      <a:r>
                        <a:rPr lang="ru-RU" sz="2000" dirty="0" smtClean="0"/>
                        <a:t>у детей встречается значительно чаще, чем принято считать. Известно, например, что при врожденных пороках сердца, даже при отсутствии структурных аномалий коронарных сосудов на аутопсии, инфарктные участки в миокарде выявлялись в 75% случаев, при этом половина из них могла быть диагностирована клинически. Принято считать, что приблизительно частота встречаемости инфаркта миокарда у детей составляет 20 случаев на 100000 детей. </a:t>
                      </a:r>
                    </a:p>
                    <a:p>
                      <a:r>
                        <a:rPr lang="ru-RU" sz="2000" dirty="0" smtClean="0"/>
                        <a:t>Между взрослым и детским инфарктом миокарда существуют как сходства, так и различия. Знание этих различий поможет практикующему врачу вовремя обнаружить эту патологию и избежать опасных осложнений.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95164281"/>
                  </a:ext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05488940"/>
              </p:ext>
            </p:extLst>
          </p:nvPr>
        </p:nvGraphicFramePr>
        <p:xfrm>
          <a:off x="7621992" y="5298361"/>
          <a:ext cx="6933342" cy="4613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6671">
                  <a:extLst>
                    <a:ext uri="{9D8B030D-6E8A-4147-A177-3AD203B41FA5}">
                      <a16:colId xmlns:a16="http://schemas.microsoft.com/office/drawing/2014/main" xmlns="" val="614795954"/>
                    </a:ext>
                  </a:extLst>
                </a:gridCol>
                <a:gridCol w="3466671">
                  <a:extLst>
                    <a:ext uri="{9D8B030D-6E8A-4147-A177-3AD203B41FA5}">
                      <a16:colId xmlns:a16="http://schemas.microsoft.com/office/drawing/2014/main" xmlns="" val="3561370001"/>
                    </a:ext>
                  </a:extLst>
                </a:gridCol>
              </a:tblGrid>
              <a:tr h="798084">
                <a:tc gridSpan="2"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Этиология</a:t>
                      </a:r>
                      <a:endParaRPr lang="ru-RU" sz="36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83811353"/>
                  </a:ext>
                </a:extLst>
              </a:tr>
              <a:tr h="79808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Взрослые</a:t>
                      </a:r>
                      <a:endParaRPr lang="ru-RU" sz="2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Дети</a:t>
                      </a:r>
                      <a:endParaRPr lang="ru-RU" sz="24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9907914"/>
                  </a:ext>
                </a:extLst>
              </a:tr>
              <a:tr h="2799543">
                <a:tc>
                  <a:txBody>
                    <a:bodyPr/>
                    <a:lstStyle/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ru-RU" sz="2400" baseline="0" dirty="0" smtClean="0"/>
                        <a:t>А</a:t>
                      </a:r>
                      <a:r>
                        <a:rPr lang="ru-RU" sz="2400" dirty="0" smtClean="0"/>
                        <a:t>теросклероз;</a:t>
                      </a:r>
                    </a:p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 smtClean="0"/>
                        <a:t>Коронароспазм;</a:t>
                      </a:r>
                    </a:p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 smtClean="0"/>
                        <a:t>Заболевания коронарных артерий;</a:t>
                      </a:r>
                    </a:p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 smtClean="0"/>
                        <a:t>Эмболии</a:t>
                      </a:r>
                      <a:r>
                        <a:rPr lang="ru-RU" sz="2400" baseline="0" dirty="0" smtClean="0"/>
                        <a:t> коронарных артерий.</a:t>
                      </a:r>
                      <a:endParaRPr lang="ru-RU" sz="2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ru-RU" sz="2400" baseline="0" dirty="0" smtClean="0"/>
                        <a:t>Коронарииты </a:t>
                      </a:r>
                      <a:r>
                        <a:rPr lang="ru-RU" sz="2400" dirty="0" smtClean="0"/>
                        <a:t>(болезнь</a:t>
                      </a:r>
                      <a:r>
                        <a:rPr lang="ru-RU" sz="2400" baseline="0" dirty="0" smtClean="0"/>
                        <a:t> Кавасаки);</a:t>
                      </a:r>
                    </a:p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ru-RU" sz="2400" baseline="0" dirty="0" smtClean="0"/>
                        <a:t>Аномалии коронарных артерий;</a:t>
                      </a:r>
                    </a:p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ru-RU" sz="2400" baseline="0" dirty="0" smtClean="0"/>
                        <a:t>Травмы сердца;</a:t>
                      </a:r>
                    </a:p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ru-RU" sz="2400" baseline="0" dirty="0" smtClean="0"/>
                        <a:t>Атеросклероз.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ru-RU" sz="2400" baseline="0" dirty="0" smtClean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97830211"/>
                  </a:ext>
                </a:extLst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23799399"/>
              </p:ext>
            </p:extLst>
          </p:nvPr>
        </p:nvGraphicFramePr>
        <p:xfrm>
          <a:off x="14666183" y="5298361"/>
          <a:ext cx="6933342" cy="4762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3059">
                  <a:extLst>
                    <a:ext uri="{9D8B030D-6E8A-4147-A177-3AD203B41FA5}">
                      <a16:colId xmlns:a16="http://schemas.microsoft.com/office/drawing/2014/main" xmlns="" val="2017303886"/>
                    </a:ext>
                  </a:extLst>
                </a:gridCol>
                <a:gridCol w="3600283">
                  <a:extLst>
                    <a:ext uri="{9D8B030D-6E8A-4147-A177-3AD203B41FA5}">
                      <a16:colId xmlns:a16="http://schemas.microsoft.com/office/drawing/2014/main" xmlns="" val="1537697561"/>
                    </a:ext>
                  </a:extLst>
                </a:gridCol>
              </a:tblGrid>
              <a:tr h="752235">
                <a:tc gridSpan="2"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Патогенез</a:t>
                      </a:r>
                      <a:endParaRPr lang="ru-RU" sz="36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66913998"/>
                  </a:ext>
                </a:extLst>
              </a:tr>
              <a:tr h="62682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Взрослые</a:t>
                      </a:r>
                      <a:endParaRPr lang="ru-RU" sz="2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Дети</a:t>
                      </a:r>
                      <a:endParaRPr lang="ru-RU" sz="24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05182681"/>
                  </a:ext>
                </a:extLst>
              </a:tr>
              <a:tr h="323463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Наиболее</a:t>
                      </a:r>
                      <a:r>
                        <a:rPr lang="ru-RU" sz="2400" baseline="0" dirty="0" smtClean="0"/>
                        <a:t> часто встречается инфаркт миокарда с </a:t>
                      </a:r>
                      <a:r>
                        <a:rPr lang="en-US" sz="2400" baseline="0" dirty="0" smtClean="0"/>
                        <a:t>Q-</a:t>
                      </a:r>
                      <a:r>
                        <a:rPr lang="ru-RU" sz="2400" baseline="0" dirty="0" smtClean="0"/>
                        <a:t>зубцом (трансмуральный), так как он обусловлен тромбозом (окклюзией) коронарных артерий.</a:t>
                      </a:r>
                      <a:endParaRPr lang="ru-RU" sz="2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Чаще</a:t>
                      </a:r>
                      <a:r>
                        <a:rPr lang="ru-RU" sz="2400" baseline="0" dirty="0" smtClean="0"/>
                        <a:t> встречается инфаркт миокарда без </a:t>
                      </a:r>
                      <a:r>
                        <a:rPr lang="en-US" sz="2400" baseline="0" dirty="0" smtClean="0"/>
                        <a:t>Q-</a:t>
                      </a:r>
                      <a:r>
                        <a:rPr lang="ru-RU" sz="2400" baseline="0" dirty="0" smtClean="0"/>
                        <a:t>зубца (субэндокардиальный), обусловленный относительной коронарной недостаточностью, гипоксией.</a:t>
                      </a:r>
                      <a:endParaRPr lang="ru-RU" sz="24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65275178"/>
                  </a:ext>
                </a:extLst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667265"/>
              </p:ext>
            </p:extLst>
          </p:nvPr>
        </p:nvGraphicFramePr>
        <p:xfrm>
          <a:off x="9146382" y="10115020"/>
          <a:ext cx="10817904" cy="6206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9351">
                  <a:extLst>
                    <a:ext uri="{9D8B030D-6E8A-4147-A177-3AD203B41FA5}">
                      <a16:colId xmlns:a16="http://schemas.microsoft.com/office/drawing/2014/main" xmlns="" val="1332125446"/>
                    </a:ext>
                  </a:extLst>
                </a:gridCol>
                <a:gridCol w="5268553">
                  <a:extLst>
                    <a:ext uri="{9D8B030D-6E8A-4147-A177-3AD203B41FA5}">
                      <a16:colId xmlns:a16="http://schemas.microsoft.com/office/drawing/2014/main" xmlns="" val="643713637"/>
                    </a:ext>
                  </a:extLst>
                </a:gridCol>
              </a:tblGrid>
              <a:tr h="795143">
                <a:tc gridSpan="2"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ЭКГ-диагностика</a:t>
                      </a:r>
                      <a:endParaRPr lang="ru-RU" sz="36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78681555"/>
                  </a:ext>
                </a:extLst>
              </a:tr>
              <a:tr h="71583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Взрослые</a:t>
                      </a:r>
                      <a:endParaRPr lang="ru-RU" sz="2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Дети</a:t>
                      </a:r>
                      <a:endParaRPr lang="ru-RU" sz="24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51906067"/>
                  </a:ext>
                </a:extLst>
              </a:tr>
              <a:tr h="4695564">
                <a:tc>
                  <a:txBody>
                    <a:bodyPr/>
                    <a:lstStyle/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endParaRPr lang="ru-RU" sz="2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ru-RU" sz="2400" baseline="0" dirty="0" smtClean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9853450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/>
          <a:srcRect l="52321"/>
          <a:stretch/>
        </p:blipFill>
        <p:spPr>
          <a:xfrm>
            <a:off x="9090819" y="11521390"/>
            <a:ext cx="5595254" cy="4727489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76557475"/>
              </p:ext>
            </p:extLst>
          </p:nvPr>
        </p:nvGraphicFramePr>
        <p:xfrm>
          <a:off x="187998" y="11910297"/>
          <a:ext cx="7323146" cy="4572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1573">
                  <a:extLst>
                    <a:ext uri="{9D8B030D-6E8A-4147-A177-3AD203B41FA5}">
                      <a16:colId xmlns:a16="http://schemas.microsoft.com/office/drawing/2014/main" xmlns="" val="2859528992"/>
                    </a:ext>
                  </a:extLst>
                </a:gridCol>
                <a:gridCol w="3661573">
                  <a:extLst>
                    <a:ext uri="{9D8B030D-6E8A-4147-A177-3AD203B41FA5}">
                      <a16:colId xmlns:a16="http://schemas.microsoft.com/office/drawing/2014/main" xmlns="" val="1550056457"/>
                    </a:ext>
                  </a:extLst>
                </a:gridCol>
              </a:tblGrid>
              <a:tr h="582021">
                <a:tc gridSpan="2"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Клиника</a:t>
                      </a:r>
                      <a:endParaRPr lang="ru-RU" sz="36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13480263"/>
                  </a:ext>
                </a:extLst>
              </a:tr>
              <a:tr h="108089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Взрослые</a:t>
                      </a:r>
                      <a:r>
                        <a:rPr lang="ru-RU" sz="2400" baseline="0" dirty="0" smtClean="0"/>
                        <a:t> и дети школьного и дошкольного возраста</a:t>
                      </a:r>
                      <a:endParaRPr lang="ru-RU" sz="2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Новорожденные</a:t>
                      </a:r>
                      <a:r>
                        <a:rPr lang="ru-RU" sz="2400" baseline="0" dirty="0" smtClean="0"/>
                        <a:t> и грудные дети</a:t>
                      </a:r>
                      <a:endParaRPr lang="ru-RU" sz="24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77295953"/>
                  </a:ext>
                </a:extLst>
              </a:tr>
              <a:tr h="2743814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 smtClean="0"/>
                        <a:t>Боли за грудиной,</a:t>
                      </a:r>
                      <a:r>
                        <a:rPr lang="ru-RU" sz="2400" baseline="0" dirty="0" smtClean="0"/>
                        <a:t> иррадиирущие в левую лопатку, левое плечо;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400" baseline="0" dirty="0" smtClean="0"/>
                        <a:t>Страх смерти;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400" baseline="0" dirty="0" smtClean="0"/>
                        <a:t>Ощущение сердцебиения;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400" baseline="0" dirty="0" smtClean="0"/>
                        <a:t>Атипичные симптомы.</a:t>
                      </a:r>
                      <a:endParaRPr lang="ru-RU" sz="2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21599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Респираторный </a:t>
                      </a:r>
                      <a:r>
                        <a:rPr kumimoji="0" lang="ru-RU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дистресс</a:t>
                      </a: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-синдром;</a:t>
                      </a:r>
                    </a:p>
                    <a:p>
                      <a:pPr marL="342900" marR="0" lvl="0" indent="-342900" algn="l" defTabSz="21599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Рвота;</a:t>
                      </a:r>
                    </a:p>
                    <a:p>
                      <a:pPr marL="342900" marR="0" lvl="0" indent="-342900" algn="l" defTabSz="21599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Возбуждение, приступы беспричинного беспокойства</a:t>
                      </a: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kumimoji="0" lang="ru-RU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40703667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46610064"/>
              </p:ext>
            </p:extLst>
          </p:nvPr>
        </p:nvGraphicFramePr>
        <p:xfrm>
          <a:off x="187998" y="16715715"/>
          <a:ext cx="10339326" cy="812902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84832">
                  <a:extLst>
                    <a:ext uri="{9D8B030D-6E8A-4147-A177-3AD203B41FA5}">
                      <a16:colId xmlns:a16="http://schemas.microsoft.com/office/drawing/2014/main" xmlns="" val="4075330461"/>
                    </a:ext>
                  </a:extLst>
                </a:gridCol>
                <a:gridCol w="2584832">
                  <a:extLst>
                    <a:ext uri="{9D8B030D-6E8A-4147-A177-3AD203B41FA5}">
                      <a16:colId xmlns:a16="http://schemas.microsoft.com/office/drawing/2014/main" xmlns="" val="2873774666"/>
                    </a:ext>
                  </a:extLst>
                </a:gridCol>
                <a:gridCol w="2590585">
                  <a:extLst>
                    <a:ext uri="{9D8B030D-6E8A-4147-A177-3AD203B41FA5}">
                      <a16:colId xmlns:a16="http://schemas.microsoft.com/office/drawing/2014/main" xmlns="" val="1985656658"/>
                    </a:ext>
                  </a:extLst>
                </a:gridCol>
                <a:gridCol w="2579077">
                  <a:extLst>
                    <a:ext uri="{9D8B030D-6E8A-4147-A177-3AD203B41FA5}">
                      <a16:colId xmlns:a16="http://schemas.microsoft.com/office/drawing/2014/main" xmlns="" val="992612396"/>
                    </a:ext>
                  </a:extLst>
                </a:gridCol>
              </a:tblGrid>
              <a:tr h="798651">
                <a:tc gridSpan="4"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Диагностика</a:t>
                      </a:r>
                      <a:endParaRPr lang="ru-RU" sz="3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68221350"/>
                  </a:ext>
                </a:extLst>
              </a:tr>
              <a:tr h="798651">
                <a:tc>
                  <a:txBody>
                    <a:bodyPr/>
                    <a:lstStyle/>
                    <a:p>
                      <a:pPr algn="ctr"/>
                      <a:r>
                        <a:rPr lang="ru-RU" sz="2400" baseline="0" dirty="0" smtClean="0"/>
                        <a:t>Лабораторные данные: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ЭКГ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baseline="0" dirty="0" smtClean="0"/>
                        <a:t>ЭхоКГ</a:t>
                      </a:r>
                      <a:r>
                        <a:rPr lang="ru-RU" sz="3600" b="0" baseline="0" dirty="0" smtClean="0"/>
                        <a:t> </a:t>
                      </a:r>
                      <a:endParaRPr lang="ru-RU" sz="3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Коронарография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71787276"/>
                  </a:ext>
                </a:extLst>
              </a:tr>
              <a:tr h="6507415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400" baseline="0" dirty="0" smtClean="0"/>
                        <a:t>Ускорение СОЭ;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400" baseline="0" dirty="0" smtClean="0"/>
                        <a:t>Лейкоцитоз со сдвигом влево;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400" baseline="0" dirty="0" smtClean="0"/>
                        <a:t>Повышение уровней КФК, ЛДГ-1, </a:t>
                      </a:r>
                      <a:r>
                        <a:rPr lang="ru-RU" sz="2400" baseline="0" dirty="0" err="1" smtClean="0"/>
                        <a:t>АсАТ</a:t>
                      </a:r>
                      <a:r>
                        <a:rPr lang="ru-RU" sz="2400" baseline="0" dirty="0" smtClean="0"/>
                        <a:t>, миоглобина, тропонина Т и </a:t>
                      </a:r>
                      <a:r>
                        <a:rPr lang="en-US" sz="2400" baseline="0" dirty="0" smtClean="0"/>
                        <a:t>I</a:t>
                      </a:r>
                      <a:r>
                        <a:rPr lang="ru-RU" sz="2400" baseline="0" dirty="0" smtClean="0"/>
                        <a:t>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24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 smtClean="0"/>
                        <a:t>Отрицательный</a:t>
                      </a:r>
                      <a:r>
                        <a:rPr lang="ru-RU" sz="2400" baseline="0" dirty="0" smtClean="0"/>
                        <a:t> или высокий и остроконечный зубец Т;</a:t>
                      </a:r>
                    </a:p>
                    <a:p>
                      <a:pPr marL="342900" marR="0" lvl="0" indent="-342900" algn="l" defTabSz="21599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400" baseline="0" dirty="0" smtClean="0"/>
                        <a:t>Подъем или депрессия сегмента </a:t>
                      </a:r>
                      <a:r>
                        <a:rPr lang="en-US" sz="2400" baseline="0" dirty="0" smtClean="0"/>
                        <a:t>ST</a:t>
                      </a:r>
                      <a:r>
                        <a:rPr lang="ru-RU" sz="2400" baseline="0" dirty="0" smtClean="0"/>
                        <a:t>;</a:t>
                      </a:r>
                    </a:p>
                    <a:p>
                      <a:pPr marL="342900" marR="0" lvl="0" indent="-342900" algn="l" defTabSz="21599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400" baseline="0" dirty="0" smtClean="0"/>
                        <a:t>Появление патологического широкого зубца </a:t>
                      </a:r>
                      <a:r>
                        <a:rPr lang="en-US" sz="2400" baseline="0" dirty="0" smtClean="0"/>
                        <a:t>Q</a:t>
                      </a:r>
                      <a:r>
                        <a:rPr lang="ru-RU" sz="2400" baseline="0" dirty="0" smtClean="0"/>
                        <a:t>.</a:t>
                      </a:r>
                      <a:endParaRPr lang="ru-RU" sz="2400" dirty="0" smtClean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400" baseline="0" dirty="0" smtClean="0"/>
                        <a:t>Удлинение интервала </a:t>
                      </a:r>
                      <a:r>
                        <a:rPr lang="en-US" sz="2400" baseline="0" dirty="0" smtClean="0"/>
                        <a:t>QT</a:t>
                      </a:r>
                      <a:r>
                        <a:rPr lang="ru-RU" sz="2400" baseline="0" dirty="0" smtClean="0"/>
                        <a:t>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 smtClean="0"/>
                        <a:t>Региональные аномалии движения</a:t>
                      </a:r>
                      <a:r>
                        <a:rPr lang="ru-RU" sz="2400" baseline="0" dirty="0" smtClean="0"/>
                        <a:t> стенки миокарда</a:t>
                      </a:r>
                      <a:r>
                        <a:rPr lang="ru-RU" sz="2400" dirty="0" smtClean="0"/>
                        <a:t>;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 smtClean="0"/>
                        <a:t>Снижение общей сократимости миокарда;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 smtClean="0"/>
                        <a:t>Систолическая и диастолическая дисфункция миокарда;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 smtClean="0"/>
                        <a:t>Отрыв папиллярной мышцы.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 smtClean="0"/>
                        <a:t>Выявление</a:t>
                      </a:r>
                      <a:r>
                        <a:rPr lang="ru-RU" sz="2400" baseline="0" dirty="0" smtClean="0"/>
                        <a:t> места обструкции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ru-RU" sz="2400" baseline="0" dirty="0" smtClean="0"/>
                        <a:t>или окклюзии сосуда;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400" baseline="0" dirty="0" smtClean="0"/>
                        <a:t>Оценка функции левого желудочка;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400" baseline="0" dirty="0" smtClean="0"/>
                        <a:t>Обнаружение врожденных аномалий.</a:t>
                      </a:r>
                      <a:endParaRPr lang="ru-RU" sz="2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5034373"/>
                  </a:ext>
                </a:extLst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14783396"/>
              </p:ext>
            </p:extLst>
          </p:nvPr>
        </p:nvGraphicFramePr>
        <p:xfrm>
          <a:off x="10919028" y="16715792"/>
          <a:ext cx="9508218" cy="4389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754109">
                  <a:extLst>
                    <a:ext uri="{9D8B030D-6E8A-4147-A177-3AD203B41FA5}">
                      <a16:colId xmlns:a16="http://schemas.microsoft.com/office/drawing/2014/main" xmlns="" val="1065524552"/>
                    </a:ext>
                  </a:extLst>
                </a:gridCol>
                <a:gridCol w="4754109">
                  <a:extLst>
                    <a:ext uri="{9D8B030D-6E8A-4147-A177-3AD203B41FA5}">
                      <a16:colId xmlns:a16="http://schemas.microsoft.com/office/drawing/2014/main" xmlns="" val="11147470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Лечение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Осложнения</a:t>
                      </a:r>
                      <a:endParaRPr lang="ru-RU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82969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 smtClean="0"/>
                        <a:t>Увеличение</a:t>
                      </a:r>
                      <a:r>
                        <a:rPr lang="ru-RU" sz="2400" baseline="0" dirty="0" smtClean="0"/>
                        <a:t> перфузии и оксигенации в зоне миокарда;</a:t>
                      </a:r>
                    </a:p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ru-RU" sz="2400" baseline="0" dirty="0" smtClean="0"/>
                        <a:t>Уменьшение потребности в кислороде поврежденной зоны миокарда;</a:t>
                      </a:r>
                    </a:p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ru-RU" sz="2400" baseline="0" dirty="0" smtClean="0"/>
                        <a:t>Уменьшение выхода лизосомальных энзимов, активности фосфолипаз и отека кардиомиоцитов в очаге ишемии.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 smtClean="0"/>
                        <a:t>Аритмии;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 smtClean="0"/>
                        <a:t>Нарушения</a:t>
                      </a:r>
                      <a:r>
                        <a:rPr lang="ru-RU" sz="2400" baseline="0" dirty="0" smtClean="0"/>
                        <a:t> проводимости;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400" baseline="0" dirty="0" smtClean="0"/>
                        <a:t>Митральная недостаточность;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400" baseline="0" dirty="0" smtClean="0"/>
                        <a:t>Дефект межжелудочковой перегородки;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400" baseline="0" dirty="0" smtClean="0"/>
                        <a:t>Аневризма левого желудочка;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400" baseline="0" dirty="0" smtClean="0"/>
                        <a:t>Кардиогенный шок.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86787309"/>
                  </a:ext>
                </a:extLst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37062347"/>
              </p:ext>
            </p:extLst>
          </p:nvPr>
        </p:nvGraphicFramePr>
        <p:xfrm>
          <a:off x="11033101" y="21616264"/>
          <a:ext cx="10171337" cy="102412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171337">
                  <a:extLst>
                    <a:ext uri="{9D8B030D-6E8A-4147-A177-3AD203B41FA5}">
                      <a16:colId xmlns:a16="http://schemas.microsoft.com/office/drawing/2014/main" xmlns="" val="1318952021"/>
                    </a:ext>
                  </a:extLst>
                </a:gridCol>
              </a:tblGrid>
              <a:tr h="558072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Клинический случай</a:t>
                      </a:r>
                      <a:endParaRPr lang="ru-RU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97900426"/>
                  </a:ext>
                </a:extLst>
              </a:tr>
              <a:tr h="8058157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28</a:t>
                      </a:r>
                      <a:r>
                        <a:rPr lang="ru-RU" sz="2400" baseline="0" dirty="0" smtClean="0"/>
                        <a:t> января 2020 года в «ДРКБ» МЗ РТ поступил пациентка С., 6 лет 11 месяцев для планового обследования. Заболела с 2015 года – явления ОРВИ, через месяц появились слабость, одышка, беспокойный сон. Был поставлен диагноз: болезнь Кавасаки, аневризма ствола левой коронарной артерии, окклюзия проксимального сегмента передней нисходящей артерии.</a:t>
                      </a:r>
                    </a:p>
                    <a:p>
                      <a:r>
                        <a:rPr lang="ru-RU" sz="2400" dirty="0" smtClean="0"/>
                        <a:t>При</a:t>
                      </a:r>
                      <a:r>
                        <a:rPr lang="ru-RU" sz="2400" baseline="0" dirty="0" smtClean="0"/>
                        <a:t> очередной плановой госпитализации для оценки прогресса состояния, б</a:t>
                      </a:r>
                      <a:r>
                        <a:rPr lang="ru-RU" sz="2400" dirty="0" smtClean="0"/>
                        <a:t>ыли</a:t>
                      </a:r>
                      <a:r>
                        <a:rPr lang="ru-RU" sz="2400" baseline="0" dirty="0" smtClean="0"/>
                        <a:t> назначены: коронарография, ЭКГ, Эхо-КГ, КТ сердца.</a:t>
                      </a:r>
                    </a:p>
                    <a:p>
                      <a:r>
                        <a:rPr lang="ru-RU" sz="2400" baseline="0" dirty="0" smtClean="0"/>
                        <a:t>На ЭКГ: синусовая аритмия, ЧСС: 86-100 уд./мин. Вертикальное положение ЭОС, признаки увеличения ЛЖ, обоих предсердий, депрессия сегмента </a:t>
                      </a:r>
                      <a:r>
                        <a:rPr lang="en-US" sz="2400" baseline="0" dirty="0" smtClean="0"/>
                        <a:t>ST</a:t>
                      </a:r>
                      <a:r>
                        <a:rPr lang="ru-RU" sz="2400" baseline="0" dirty="0" smtClean="0"/>
                        <a:t> в нижних и боковых отведениях до 1,5 мм, инверсия зубца Т в переднебоковых отведениях, в </a:t>
                      </a:r>
                      <a:r>
                        <a:rPr lang="en-US" sz="2400" baseline="0" dirty="0" smtClean="0"/>
                        <a:t>V1-V2</a:t>
                      </a:r>
                      <a:r>
                        <a:rPr lang="ru-RU" sz="2400" baseline="0" dirty="0" smtClean="0"/>
                        <a:t> </a:t>
                      </a:r>
                      <a:r>
                        <a:rPr lang="en-US" sz="2400" baseline="0" dirty="0" smtClean="0"/>
                        <a:t>QS</a:t>
                      </a:r>
                      <a:r>
                        <a:rPr lang="ru-RU" sz="2400" baseline="0" dirty="0" smtClean="0"/>
                        <a:t> тип ЭКГ. </a:t>
                      </a:r>
                    </a:p>
                    <a:p>
                      <a:r>
                        <a:rPr lang="ru-RU" sz="2400" baseline="0" dirty="0" smtClean="0"/>
                        <a:t>Лабораторные признаки высокой воспалительной активности: лейкоцитоз, тромбоцитоз, ускоренная СОЭ, повышенный СРБ.</a:t>
                      </a:r>
                    </a:p>
                    <a:p>
                      <a:r>
                        <a:rPr lang="ru-RU" sz="2400" baseline="0" dirty="0" smtClean="0"/>
                        <a:t>На Эхо-КГ: аневризма ЛКА, окклюзия проксимального сегмента ПНА, снижение сократимости миокарда левого желудочка, </a:t>
                      </a:r>
                      <a:r>
                        <a:rPr lang="ru-RU" sz="2400" baseline="0" dirty="0" err="1" smtClean="0"/>
                        <a:t>дилятация</a:t>
                      </a:r>
                      <a:r>
                        <a:rPr lang="ru-RU" sz="2400" baseline="0" dirty="0" smtClean="0"/>
                        <a:t> коронарных артерий. Для уточнения поражения коронарных артерий проведена коронарография: аневризма ЛКА с гипоплазией огибающей ветви. </a:t>
                      </a:r>
                    </a:p>
                    <a:p>
                      <a:r>
                        <a:rPr lang="ru-RU" sz="2400" baseline="0" dirty="0" smtClean="0"/>
                        <a:t>На КТ сердца видна кальцинированная ЛКА с признаками тромбоза. </a:t>
                      </a:r>
                    </a:p>
                    <a:p>
                      <a:r>
                        <a:rPr lang="ru-RU" sz="2400" baseline="0" dirty="0" smtClean="0"/>
                        <a:t>Для уточнения всех данных была проведена МРТ сердца, которая показала выраженную дилятацию полости левого желудочка, выраженную ишемическую кардиомиопатию. </a:t>
                      </a:r>
                    </a:p>
                    <a:p>
                      <a:r>
                        <a:rPr lang="ru-RU" sz="2400" baseline="0" dirty="0" smtClean="0"/>
                        <a:t>Таким образом, было установлено прогрессирование тяжести состояния пациентки, зоны ишемии миокарда в связи с недостаточностью коронарного кровотока.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45088545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/>
          <a:srcRect l="36850" t="21674" r="13090" b="22186"/>
          <a:stretch/>
        </p:blipFill>
        <p:spPr>
          <a:xfrm>
            <a:off x="14720739" y="11625260"/>
            <a:ext cx="5318706" cy="46804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699843" y="11625260"/>
            <a:ext cx="973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V1</a:t>
            </a:r>
            <a:endParaRPr lang="ru-RU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4699843" y="12145701"/>
            <a:ext cx="604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V2</a:t>
            </a:r>
            <a:endParaRPr lang="ru-RU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4720739" y="13132988"/>
            <a:ext cx="931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V3</a:t>
            </a:r>
            <a:endParaRPr lang="ru-RU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4741636" y="13885134"/>
            <a:ext cx="10455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V4</a:t>
            </a:r>
            <a:endParaRPr lang="ru-RU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4741636" y="14723609"/>
            <a:ext cx="910604" cy="40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V5</a:t>
            </a:r>
            <a:endParaRPr lang="ru-RU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4741636" y="15560842"/>
            <a:ext cx="1172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V6</a:t>
            </a:r>
            <a:endParaRPr lang="ru-RU" sz="2000" b="1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08753276"/>
              </p:ext>
            </p:extLst>
          </p:nvPr>
        </p:nvGraphicFramePr>
        <p:xfrm>
          <a:off x="187998" y="24940692"/>
          <a:ext cx="10339326" cy="359242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339326">
                  <a:extLst>
                    <a:ext uri="{9D8B030D-6E8A-4147-A177-3AD203B41FA5}">
                      <a16:colId xmlns:a16="http://schemas.microsoft.com/office/drawing/2014/main" xmlns="" val="554597603"/>
                    </a:ext>
                  </a:extLst>
                </a:gridCol>
              </a:tblGrid>
              <a:tr h="456682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ЭКГ</a:t>
                      </a:r>
                      <a:r>
                        <a:rPr lang="ru-RU" sz="3600" baseline="0" dirty="0" smtClean="0"/>
                        <a:t> пациента С.</a:t>
                      </a:r>
                      <a:endParaRPr lang="ru-RU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37235638"/>
                  </a:ext>
                </a:extLst>
              </a:tr>
              <a:tr h="2952343">
                <a:tc>
                  <a:txBody>
                    <a:bodyPr/>
                    <a:lstStyle/>
                    <a:p>
                      <a:endParaRPr lang="ru-RU" sz="2400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45439693"/>
                  </a:ext>
                </a:extLst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22184970"/>
              </p:ext>
            </p:extLst>
          </p:nvPr>
        </p:nvGraphicFramePr>
        <p:xfrm>
          <a:off x="187998" y="29835307"/>
          <a:ext cx="10339326" cy="234210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339326">
                  <a:extLst>
                    <a:ext uri="{9D8B030D-6E8A-4147-A177-3AD203B41FA5}">
                      <a16:colId xmlns:a16="http://schemas.microsoft.com/office/drawing/2014/main" xmlns="" val="554597603"/>
                    </a:ext>
                  </a:extLst>
                </a:gridCol>
              </a:tblGrid>
              <a:tr h="539314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Назначенная</a:t>
                      </a:r>
                      <a:r>
                        <a:rPr lang="ru-RU" sz="3600" baseline="0" dirty="0" smtClean="0"/>
                        <a:t> терапия</a:t>
                      </a:r>
                      <a:endParaRPr lang="ru-RU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37235638"/>
                  </a:ext>
                </a:extLst>
              </a:tr>
              <a:tr h="1702025">
                <a:tc>
                  <a:txBody>
                    <a:bodyPr/>
                    <a:lstStyle/>
                    <a:p>
                      <a:r>
                        <a:rPr lang="ru-RU" sz="2400" baseline="0" dirty="0" err="1" smtClean="0"/>
                        <a:t>Энап</a:t>
                      </a:r>
                      <a:r>
                        <a:rPr lang="ru-RU" sz="2400" baseline="0" dirty="0" smtClean="0"/>
                        <a:t> 2,5 мг 2 раза в день</a:t>
                      </a:r>
                    </a:p>
                    <a:p>
                      <a:r>
                        <a:rPr lang="ru-RU" sz="2400" baseline="0" dirty="0" smtClean="0"/>
                        <a:t>Верошпирон по 8 мг утром</a:t>
                      </a:r>
                    </a:p>
                    <a:p>
                      <a:r>
                        <a:rPr lang="ru-RU" sz="2400" baseline="0" dirty="0" smtClean="0"/>
                        <a:t>Ацетилсалициловая кислота 100 мг 1 раз в день</a:t>
                      </a:r>
                    </a:p>
                    <a:p>
                      <a:r>
                        <a:rPr lang="ru-RU" sz="2400" baseline="0" dirty="0" err="1" smtClean="0"/>
                        <a:t>Бисопролол</a:t>
                      </a:r>
                      <a:r>
                        <a:rPr lang="ru-RU" sz="2400" baseline="0" dirty="0" smtClean="0"/>
                        <a:t> 1,25 мг 2 раза в день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45439693"/>
                  </a:ext>
                </a:extLst>
              </a:tr>
            </a:tbl>
          </a:graphicData>
        </a:graphic>
      </p:graphicFrame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5" cstate="print"/>
          <a:srcRect l="6305" t="19618" b="21382"/>
          <a:stretch/>
        </p:blipFill>
        <p:spPr>
          <a:xfrm>
            <a:off x="187998" y="25541799"/>
            <a:ext cx="10339326" cy="408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98853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493</TotalTime>
  <Words>681</Words>
  <Application>Microsoft Office PowerPoint</Application>
  <PresentationFormat>Произвольный</PresentationFormat>
  <Paragraphs>89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Никита Выхристенко</dc:creator>
  <cp:lastModifiedBy>RRR</cp:lastModifiedBy>
  <cp:revision>42</cp:revision>
  <dcterms:created xsi:type="dcterms:W3CDTF">2020-02-29T13:31:11Z</dcterms:created>
  <dcterms:modified xsi:type="dcterms:W3CDTF">2020-11-22T15:40:00Z</dcterms:modified>
</cp:coreProperties>
</file>