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0" r:id="rId2"/>
    <p:sldId id="268" r:id="rId3"/>
    <p:sldId id="264" r:id="rId4"/>
    <p:sldId id="288" r:id="rId5"/>
    <p:sldId id="294" r:id="rId6"/>
    <p:sldId id="291" r:id="rId7"/>
    <p:sldId id="295" r:id="rId8"/>
    <p:sldId id="292" r:id="rId9"/>
    <p:sldId id="286" r:id="rId10"/>
    <p:sldId id="29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943021E-CB8E-4897-8D87-29FF2AE30F87}">
          <p14:sldIdLst>
            <p14:sldId id="300"/>
            <p14:sldId id="268"/>
            <p14:sldId id="264"/>
            <p14:sldId id="288"/>
            <p14:sldId id="294"/>
            <p14:sldId id="291"/>
            <p14:sldId id="295"/>
            <p14:sldId id="292"/>
            <p14:sldId id="286"/>
            <p14:sldId id="293"/>
          </p14:sldIdLst>
        </p14:section>
        <p14:section name="Раздел без заголовка" id="{48CBE8DF-900E-46F8-9667-118107D6A90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2" end="2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D7F7"/>
    <a:srgbClr val="FFFFFF"/>
    <a:srgbClr val="1B97C8"/>
    <a:srgbClr val="B8B4B2"/>
    <a:srgbClr val="4EA7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66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160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D9A20-CF2E-4CBC-962F-C92474CE3C40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45E82-7F7F-49EF-9099-E7B9974EF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07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DEE64-66A1-4CD1-8497-010D27545799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EA973-E862-4168-974D-372CF60E2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13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ска со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исунок 32"/>
          <p:cNvSpPr>
            <a:spLocks noGrp="1"/>
          </p:cNvSpPr>
          <p:nvPr>
            <p:ph type="pic" sz="quarter" idx="10"/>
          </p:nvPr>
        </p:nvSpPr>
        <p:spPr>
          <a:xfrm>
            <a:off x="7098790" y="0"/>
            <a:ext cx="5093210" cy="6858000"/>
          </a:xfrm>
          <a:custGeom>
            <a:avLst/>
            <a:gdLst>
              <a:gd name="connsiteX0" fmla="*/ 528835 w 5093210"/>
              <a:gd name="connsiteY0" fmla="*/ 6135506 h 6858000"/>
              <a:gd name="connsiteX1" fmla="*/ 1540811 w 5093210"/>
              <a:gd name="connsiteY1" fmla="*/ 6135506 h 6858000"/>
              <a:gd name="connsiteX2" fmla="*/ 1902058 w 5093210"/>
              <a:gd name="connsiteY2" fmla="*/ 6858000 h 6858000"/>
              <a:gd name="connsiteX3" fmla="*/ 167588 w 5093210"/>
              <a:gd name="connsiteY3" fmla="*/ 6858000 h 6858000"/>
              <a:gd name="connsiteX4" fmla="*/ 2120192 w 5093210"/>
              <a:gd name="connsiteY4" fmla="*/ 5061883 h 6858000"/>
              <a:gd name="connsiteX5" fmla="*/ 3132168 w 5093210"/>
              <a:gd name="connsiteY5" fmla="*/ 5061883 h 6858000"/>
              <a:gd name="connsiteX6" fmla="*/ 3638156 w 5093210"/>
              <a:gd name="connsiteY6" fmla="*/ 6073859 h 6858000"/>
              <a:gd name="connsiteX7" fmla="*/ 3246086 w 5093210"/>
              <a:gd name="connsiteY7" fmla="*/ 6858000 h 6858000"/>
              <a:gd name="connsiteX8" fmla="*/ 2006275 w 5093210"/>
              <a:gd name="connsiteY8" fmla="*/ 6858000 h 6858000"/>
              <a:gd name="connsiteX9" fmla="*/ 1614204 w 5093210"/>
              <a:gd name="connsiteY9" fmla="*/ 6073859 h 6858000"/>
              <a:gd name="connsiteX10" fmla="*/ 505988 w 5093210"/>
              <a:gd name="connsiteY10" fmla="*/ 4007836 h 6858000"/>
              <a:gd name="connsiteX11" fmla="*/ 1517964 w 5093210"/>
              <a:gd name="connsiteY11" fmla="*/ 4007836 h 6858000"/>
              <a:gd name="connsiteX12" fmla="*/ 2023952 w 5093210"/>
              <a:gd name="connsiteY12" fmla="*/ 5019812 h 6858000"/>
              <a:gd name="connsiteX13" fmla="*/ 1517964 w 5093210"/>
              <a:gd name="connsiteY13" fmla="*/ 6031788 h 6858000"/>
              <a:gd name="connsiteX14" fmla="*/ 505988 w 5093210"/>
              <a:gd name="connsiteY14" fmla="*/ 6031788 h 6858000"/>
              <a:gd name="connsiteX15" fmla="*/ 0 w 5093210"/>
              <a:gd name="connsiteY15" fmla="*/ 5019812 h 6858000"/>
              <a:gd name="connsiteX16" fmla="*/ 3719355 w 5093210"/>
              <a:gd name="connsiteY16" fmla="*/ 3980493 h 6858000"/>
              <a:gd name="connsiteX17" fmla="*/ 4731332 w 5093210"/>
              <a:gd name="connsiteY17" fmla="*/ 3980493 h 6858000"/>
              <a:gd name="connsiteX18" fmla="*/ 5093210 w 5093210"/>
              <a:gd name="connsiteY18" fmla="*/ 4704249 h 6858000"/>
              <a:gd name="connsiteX19" fmla="*/ 5093210 w 5093210"/>
              <a:gd name="connsiteY19" fmla="*/ 5280689 h 6858000"/>
              <a:gd name="connsiteX20" fmla="*/ 4731332 w 5093210"/>
              <a:gd name="connsiteY20" fmla="*/ 6004445 h 6858000"/>
              <a:gd name="connsiteX21" fmla="*/ 3719355 w 5093210"/>
              <a:gd name="connsiteY21" fmla="*/ 6004445 h 6858000"/>
              <a:gd name="connsiteX22" fmla="*/ 3213367 w 5093210"/>
              <a:gd name="connsiteY22" fmla="*/ 4992469 h 6858000"/>
              <a:gd name="connsiteX23" fmla="*/ 2120192 w 5093210"/>
              <a:gd name="connsiteY23" fmla="*/ 2924397 h 6858000"/>
              <a:gd name="connsiteX24" fmla="*/ 3132168 w 5093210"/>
              <a:gd name="connsiteY24" fmla="*/ 2924397 h 6858000"/>
              <a:gd name="connsiteX25" fmla="*/ 3638156 w 5093210"/>
              <a:gd name="connsiteY25" fmla="*/ 3936373 h 6858000"/>
              <a:gd name="connsiteX26" fmla="*/ 3132168 w 5093210"/>
              <a:gd name="connsiteY26" fmla="*/ 4948348 h 6858000"/>
              <a:gd name="connsiteX27" fmla="*/ 2120192 w 5093210"/>
              <a:gd name="connsiteY27" fmla="*/ 4948348 h 6858000"/>
              <a:gd name="connsiteX28" fmla="*/ 1614204 w 5093210"/>
              <a:gd name="connsiteY28" fmla="*/ 3936373 h 6858000"/>
              <a:gd name="connsiteX29" fmla="*/ 3712828 w 5093210"/>
              <a:gd name="connsiteY29" fmla="*/ 1862131 h 6858000"/>
              <a:gd name="connsiteX30" fmla="*/ 4724804 w 5093210"/>
              <a:gd name="connsiteY30" fmla="*/ 1862131 h 6858000"/>
              <a:gd name="connsiteX31" fmla="*/ 5093210 w 5093210"/>
              <a:gd name="connsiteY31" fmla="*/ 2598943 h 6858000"/>
              <a:gd name="connsiteX32" fmla="*/ 5093210 w 5093210"/>
              <a:gd name="connsiteY32" fmla="*/ 3149271 h 6858000"/>
              <a:gd name="connsiteX33" fmla="*/ 4724804 w 5093210"/>
              <a:gd name="connsiteY33" fmla="*/ 3886083 h 6858000"/>
              <a:gd name="connsiteX34" fmla="*/ 3712828 w 5093210"/>
              <a:gd name="connsiteY34" fmla="*/ 3886083 h 6858000"/>
              <a:gd name="connsiteX35" fmla="*/ 3206840 w 5093210"/>
              <a:gd name="connsiteY35" fmla="*/ 2874107 h 6858000"/>
              <a:gd name="connsiteX36" fmla="*/ 2115175 w 5093210"/>
              <a:gd name="connsiteY36" fmla="*/ 782203 h 6858000"/>
              <a:gd name="connsiteX37" fmla="*/ 3127151 w 5093210"/>
              <a:gd name="connsiteY37" fmla="*/ 782203 h 6858000"/>
              <a:gd name="connsiteX38" fmla="*/ 3633139 w 5093210"/>
              <a:gd name="connsiteY38" fmla="*/ 1794179 h 6858000"/>
              <a:gd name="connsiteX39" fmla="*/ 3127151 w 5093210"/>
              <a:gd name="connsiteY39" fmla="*/ 2806155 h 6858000"/>
              <a:gd name="connsiteX40" fmla="*/ 2115175 w 5093210"/>
              <a:gd name="connsiteY40" fmla="*/ 2806155 h 6858000"/>
              <a:gd name="connsiteX41" fmla="*/ 1609187 w 5093210"/>
              <a:gd name="connsiteY41" fmla="*/ 1794179 h 6858000"/>
              <a:gd name="connsiteX42" fmla="*/ 3586493 w 5093210"/>
              <a:gd name="connsiteY42" fmla="*/ 0 h 6858000"/>
              <a:gd name="connsiteX43" fmla="*/ 4862507 w 5093210"/>
              <a:gd name="connsiteY43" fmla="*/ 0 h 6858000"/>
              <a:gd name="connsiteX44" fmla="*/ 5093210 w 5093210"/>
              <a:gd name="connsiteY44" fmla="*/ 461406 h 6858000"/>
              <a:gd name="connsiteX45" fmla="*/ 5093210 w 5093210"/>
              <a:gd name="connsiteY45" fmla="*/ 1034470 h 6858000"/>
              <a:gd name="connsiteX46" fmla="*/ 4730488 w 5093210"/>
              <a:gd name="connsiteY46" fmla="*/ 1759914 h 6858000"/>
              <a:gd name="connsiteX47" fmla="*/ 3718512 w 5093210"/>
              <a:gd name="connsiteY47" fmla="*/ 1759914 h 6858000"/>
              <a:gd name="connsiteX48" fmla="*/ 3212524 w 5093210"/>
              <a:gd name="connsiteY48" fmla="*/ 7479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093210" h="6858000">
                <a:moveTo>
                  <a:pt x="528835" y="6135506"/>
                </a:moveTo>
                <a:lnTo>
                  <a:pt x="1540811" y="6135506"/>
                </a:lnTo>
                <a:lnTo>
                  <a:pt x="1902058" y="6858000"/>
                </a:lnTo>
                <a:lnTo>
                  <a:pt x="167588" y="6858000"/>
                </a:lnTo>
                <a:close/>
                <a:moveTo>
                  <a:pt x="2120192" y="5061883"/>
                </a:moveTo>
                <a:lnTo>
                  <a:pt x="3132168" y="5061883"/>
                </a:lnTo>
                <a:lnTo>
                  <a:pt x="3638156" y="6073859"/>
                </a:lnTo>
                <a:lnTo>
                  <a:pt x="3246086" y="6858000"/>
                </a:lnTo>
                <a:lnTo>
                  <a:pt x="2006275" y="6858000"/>
                </a:lnTo>
                <a:lnTo>
                  <a:pt x="1614204" y="6073859"/>
                </a:lnTo>
                <a:close/>
                <a:moveTo>
                  <a:pt x="505988" y="4007836"/>
                </a:moveTo>
                <a:lnTo>
                  <a:pt x="1517964" y="4007836"/>
                </a:lnTo>
                <a:lnTo>
                  <a:pt x="2023952" y="5019812"/>
                </a:lnTo>
                <a:lnTo>
                  <a:pt x="1517964" y="6031788"/>
                </a:lnTo>
                <a:lnTo>
                  <a:pt x="505988" y="6031788"/>
                </a:lnTo>
                <a:lnTo>
                  <a:pt x="0" y="5019812"/>
                </a:lnTo>
                <a:close/>
                <a:moveTo>
                  <a:pt x="3719355" y="3980493"/>
                </a:moveTo>
                <a:lnTo>
                  <a:pt x="4731332" y="3980493"/>
                </a:lnTo>
                <a:lnTo>
                  <a:pt x="5093210" y="4704249"/>
                </a:lnTo>
                <a:lnTo>
                  <a:pt x="5093210" y="5280689"/>
                </a:lnTo>
                <a:lnTo>
                  <a:pt x="4731332" y="6004445"/>
                </a:lnTo>
                <a:lnTo>
                  <a:pt x="3719355" y="6004445"/>
                </a:lnTo>
                <a:lnTo>
                  <a:pt x="3213367" y="4992469"/>
                </a:lnTo>
                <a:close/>
                <a:moveTo>
                  <a:pt x="2120192" y="2924397"/>
                </a:moveTo>
                <a:lnTo>
                  <a:pt x="3132168" y="2924397"/>
                </a:lnTo>
                <a:lnTo>
                  <a:pt x="3638156" y="3936373"/>
                </a:lnTo>
                <a:lnTo>
                  <a:pt x="3132168" y="4948348"/>
                </a:lnTo>
                <a:lnTo>
                  <a:pt x="2120192" y="4948348"/>
                </a:lnTo>
                <a:lnTo>
                  <a:pt x="1614204" y="3936373"/>
                </a:lnTo>
                <a:close/>
                <a:moveTo>
                  <a:pt x="3712828" y="1862131"/>
                </a:moveTo>
                <a:lnTo>
                  <a:pt x="4724804" y="1862131"/>
                </a:lnTo>
                <a:lnTo>
                  <a:pt x="5093210" y="2598943"/>
                </a:lnTo>
                <a:lnTo>
                  <a:pt x="5093210" y="3149271"/>
                </a:lnTo>
                <a:lnTo>
                  <a:pt x="4724804" y="3886083"/>
                </a:lnTo>
                <a:lnTo>
                  <a:pt x="3712828" y="3886083"/>
                </a:lnTo>
                <a:lnTo>
                  <a:pt x="3206840" y="2874107"/>
                </a:lnTo>
                <a:close/>
                <a:moveTo>
                  <a:pt x="2115175" y="782203"/>
                </a:moveTo>
                <a:lnTo>
                  <a:pt x="3127151" y="782203"/>
                </a:lnTo>
                <a:lnTo>
                  <a:pt x="3633139" y="1794179"/>
                </a:lnTo>
                <a:lnTo>
                  <a:pt x="3127151" y="2806155"/>
                </a:lnTo>
                <a:lnTo>
                  <a:pt x="2115175" y="2806155"/>
                </a:lnTo>
                <a:lnTo>
                  <a:pt x="1609187" y="1794179"/>
                </a:lnTo>
                <a:close/>
                <a:moveTo>
                  <a:pt x="3586493" y="0"/>
                </a:moveTo>
                <a:lnTo>
                  <a:pt x="4862507" y="0"/>
                </a:lnTo>
                <a:lnTo>
                  <a:pt x="5093210" y="461406"/>
                </a:lnTo>
                <a:lnTo>
                  <a:pt x="5093210" y="1034470"/>
                </a:lnTo>
                <a:lnTo>
                  <a:pt x="4730488" y="1759914"/>
                </a:lnTo>
                <a:lnTo>
                  <a:pt x="3718512" y="1759914"/>
                </a:lnTo>
                <a:lnTo>
                  <a:pt x="3212524" y="7479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642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00E3-97A2-4216-B4EB-066182DE582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EF86-9BE9-4993-BDC5-611454B0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2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00E3-97A2-4216-B4EB-066182DE582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EF86-9BE9-4993-BDC5-611454B0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45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00E3-97A2-4216-B4EB-066182DE582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EF86-9BE9-4993-BDC5-611454B0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107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00E3-97A2-4216-B4EB-066182DE582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EF86-9BE9-4993-BDC5-611454B0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290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1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Рисунок 60"/>
          <p:cNvSpPr>
            <a:spLocks noGrp="1"/>
          </p:cNvSpPr>
          <p:nvPr>
            <p:ph type="pic" sz="quarter" idx="10"/>
          </p:nvPr>
        </p:nvSpPr>
        <p:spPr>
          <a:xfrm>
            <a:off x="7568964" y="-660128"/>
            <a:ext cx="4801061" cy="8140355"/>
          </a:xfrm>
          <a:custGeom>
            <a:avLst/>
            <a:gdLst>
              <a:gd name="connsiteX0" fmla="*/ 2595522 w 4801061"/>
              <a:gd name="connsiteY0" fmla="*/ 6700355 h 8140355"/>
              <a:gd name="connsiteX1" fmla="*/ 3315522 w 4801061"/>
              <a:gd name="connsiteY1" fmla="*/ 6700355 h 8140355"/>
              <a:gd name="connsiteX2" fmla="*/ 3675522 w 4801061"/>
              <a:gd name="connsiteY2" fmla="*/ 7420355 h 8140355"/>
              <a:gd name="connsiteX3" fmla="*/ 3315522 w 4801061"/>
              <a:gd name="connsiteY3" fmla="*/ 8140355 h 8140355"/>
              <a:gd name="connsiteX4" fmla="*/ 2595522 w 4801061"/>
              <a:gd name="connsiteY4" fmla="*/ 8140355 h 8140355"/>
              <a:gd name="connsiteX5" fmla="*/ 2235522 w 4801061"/>
              <a:gd name="connsiteY5" fmla="*/ 7420355 h 8140355"/>
              <a:gd name="connsiteX6" fmla="*/ 360000 w 4801061"/>
              <a:gd name="connsiteY6" fmla="*/ 6690648 h 8140355"/>
              <a:gd name="connsiteX7" fmla="*/ 1080000 w 4801061"/>
              <a:gd name="connsiteY7" fmla="*/ 6690648 h 8140355"/>
              <a:gd name="connsiteX8" fmla="*/ 1440000 w 4801061"/>
              <a:gd name="connsiteY8" fmla="*/ 7410648 h 8140355"/>
              <a:gd name="connsiteX9" fmla="*/ 1080000 w 4801061"/>
              <a:gd name="connsiteY9" fmla="*/ 8130648 h 8140355"/>
              <a:gd name="connsiteX10" fmla="*/ 360000 w 4801061"/>
              <a:gd name="connsiteY10" fmla="*/ 8130648 h 8140355"/>
              <a:gd name="connsiteX11" fmla="*/ 0 w 4801061"/>
              <a:gd name="connsiteY11" fmla="*/ 7410648 h 8140355"/>
              <a:gd name="connsiteX12" fmla="*/ 3700737 w 4801061"/>
              <a:gd name="connsiteY12" fmla="*/ 5965432 h 8140355"/>
              <a:gd name="connsiteX13" fmla="*/ 4420737 w 4801061"/>
              <a:gd name="connsiteY13" fmla="*/ 5965432 h 8140355"/>
              <a:gd name="connsiteX14" fmla="*/ 4780737 w 4801061"/>
              <a:gd name="connsiteY14" fmla="*/ 6685432 h 8140355"/>
              <a:gd name="connsiteX15" fmla="*/ 4420737 w 4801061"/>
              <a:gd name="connsiteY15" fmla="*/ 7405432 h 8140355"/>
              <a:gd name="connsiteX16" fmla="*/ 3700737 w 4801061"/>
              <a:gd name="connsiteY16" fmla="*/ 7405432 h 8140355"/>
              <a:gd name="connsiteX17" fmla="*/ 3340737 w 4801061"/>
              <a:gd name="connsiteY17" fmla="*/ 6685432 h 8140355"/>
              <a:gd name="connsiteX18" fmla="*/ 1483476 w 4801061"/>
              <a:gd name="connsiteY18" fmla="*/ 5955235 h 8140355"/>
              <a:gd name="connsiteX19" fmla="*/ 2203476 w 4801061"/>
              <a:gd name="connsiteY19" fmla="*/ 5955235 h 8140355"/>
              <a:gd name="connsiteX20" fmla="*/ 2563476 w 4801061"/>
              <a:gd name="connsiteY20" fmla="*/ 6675235 h 8140355"/>
              <a:gd name="connsiteX21" fmla="*/ 2203476 w 4801061"/>
              <a:gd name="connsiteY21" fmla="*/ 7395235 h 8140355"/>
              <a:gd name="connsiteX22" fmla="*/ 1483476 w 4801061"/>
              <a:gd name="connsiteY22" fmla="*/ 7395235 h 8140355"/>
              <a:gd name="connsiteX23" fmla="*/ 1123476 w 4801061"/>
              <a:gd name="connsiteY23" fmla="*/ 6675235 h 8140355"/>
              <a:gd name="connsiteX24" fmla="*/ 2595522 w 4801061"/>
              <a:gd name="connsiteY24" fmla="*/ 5210115 h 8140355"/>
              <a:gd name="connsiteX25" fmla="*/ 3315522 w 4801061"/>
              <a:gd name="connsiteY25" fmla="*/ 5210115 h 8140355"/>
              <a:gd name="connsiteX26" fmla="*/ 3675522 w 4801061"/>
              <a:gd name="connsiteY26" fmla="*/ 5930115 h 8140355"/>
              <a:gd name="connsiteX27" fmla="*/ 3315522 w 4801061"/>
              <a:gd name="connsiteY27" fmla="*/ 6650115 h 8140355"/>
              <a:gd name="connsiteX28" fmla="*/ 2595522 w 4801061"/>
              <a:gd name="connsiteY28" fmla="*/ 6650115 h 8140355"/>
              <a:gd name="connsiteX29" fmla="*/ 2235522 w 4801061"/>
              <a:gd name="connsiteY29" fmla="*/ 5930115 h 8140355"/>
              <a:gd name="connsiteX30" fmla="*/ 360000 w 4801061"/>
              <a:gd name="connsiteY30" fmla="*/ 5210115 h 8140355"/>
              <a:gd name="connsiteX31" fmla="*/ 1080000 w 4801061"/>
              <a:gd name="connsiteY31" fmla="*/ 5210115 h 8140355"/>
              <a:gd name="connsiteX32" fmla="*/ 1440000 w 4801061"/>
              <a:gd name="connsiteY32" fmla="*/ 5930115 h 8140355"/>
              <a:gd name="connsiteX33" fmla="*/ 1080000 w 4801061"/>
              <a:gd name="connsiteY33" fmla="*/ 6650115 h 8140355"/>
              <a:gd name="connsiteX34" fmla="*/ 360000 w 4801061"/>
              <a:gd name="connsiteY34" fmla="*/ 6650115 h 8140355"/>
              <a:gd name="connsiteX35" fmla="*/ 0 w 4801061"/>
              <a:gd name="connsiteY35" fmla="*/ 5930115 h 8140355"/>
              <a:gd name="connsiteX36" fmla="*/ 1483476 w 4801061"/>
              <a:gd name="connsiteY36" fmla="*/ 4464995 h 8140355"/>
              <a:gd name="connsiteX37" fmla="*/ 2203476 w 4801061"/>
              <a:gd name="connsiteY37" fmla="*/ 4464995 h 8140355"/>
              <a:gd name="connsiteX38" fmla="*/ 2563476 w 4801061"/>
              <a:gd name="connsiteY38" fmla="*/ 5184995 h 8140355"/>
              <a:gd name="connsiteX39" fmla="*/ 2203476 w 4801061"/>
              <a:gd name="connsiteY39" fmla="*/ 5904995 h 8140355"/>
              <a:gd name="connsiteX40" fmla="*/ 1483476 w 4801061"/>
              <a:gd name="connsiteY40" fmla="*/ 5904995 h 8140355"/>
              <a:gd name="connsiteX41" fmla="*/ 1123476 w 4801061"/>
              <a:gd name="connsiteY41" fmla="*/ 5184995 h 8140355"/>
              <a:gd name="connsiteX42" fmla="*/ 2595522 w 4801061"/>
              <a:gd name="connsiteY42" fmla="*/ 3729582 h 8140355"/>
              <a:gd name="connsiteX43" fmla="*/ 3315522 w 4801061"/>
              <a:gd name="connsiteY43" fmla="*/ 3729582 h 8140355"/>
              <a:gd name="connsiteX44" fmla="*/ 3675522 w 4801061"/>
              <a:gd name="connsiteY44" fmla="*/ 4449582 h 8140355"/>
              <a:gd name="connsiteX45" fmla="*/ 3315522 w 4801061"/>
              <a:gd name="connsiteY45" fmla="*/ 5169582 h 8140355"/>
              <a:gd name="connsiteX46" fmla="*/ 2595522 w 4801061"/>
              <a:gd name="connsiteY46" fmla="*/ 5169582 h 8140355"/>
              <a:gd name="connsiteX47" fmla="*/ 2235522 w 4801061"/>
              <a:gd name="connsiteY47" fmla="*/ 4449582 h 8140355"/>
              <a:gd name="connsiteX48" fmla="*/ 3721062 w 4801061"/>
              <a:gd name="connsiteY48" fmla="*/ 2999875 h 8140355"/>
              <a:gd name="connsiteX49" fmla="*/ 4441062 w 4801061"/>
              <a:gd name="connsiteY49" fmla="*/ 2999875 h 8140355"/>
              <a:gd name="connsiteX50" fmla="*/ 4801061 w 4801061"/>
              <a:gd name="connsiteY50" fmla="*/ 3719873 h 8140355"/>
              <a:gd name="connsiteX51" fmla="*/ 4801061 w 4801061"/>
              <a:gd name="connsiteY51" fmla="*/ 3719877 h 8140355"/>
              <a:gd name="connsiteX52" fmla="*/ 4441062 w 4801061"/>
              <a:gd name="connsiteY52" fmla="*/ 4439875 h 8140355"/>
              <a:gd name="connsiteX53" fmla="*/ 3721062 w 4801061"/>
              <a:gd name="connsiteY53" fmla="*/ 4439875 h 8140355"/>
              <a:gd name="connsiteX54" fmla="*/ 3361062 w 4801061"/>
              <a:gd name="connsiteY54" fmla="*/ 3719875 h 8140355"/>
              <a:gd name="connsiteX55" fmla="*/ 2595522 w 4801061"/>
              <a:gd name="connsiteY55" fmla="*/ 2239343 h 8140355"/>
              <a:gd name="connsiteX56" fmla="*/ 3315522 w 4801061"/>
              <a:gd name="connsiteY56" fmla="*/ 2239343 h 8140355"/>
              <a:gd name="connsiteX57" fmla="*/ 3675522 w 4801061"/>
              <a:gd name="connsiteY57" fmla="*/ 2959342 h 8140355"/>
              <a:gd name="connsiteX58" fmla="*/ 3315522 w 4801061"/>
              <a:gd name="connsiteY58" fmla="*/ 3679342 h 8140355"/>
              <a:gd name="connsiteX59" fmla="*/ 2595522 w 4801061"/>
              <a:gd name="connsiteY59" fmla="*/ 3679342 h 8140355"/>
              <a:gd name="connsiteX60" fmla="*/ 2235522 w 4801061"/>
              <a:gd name="connsiteY60" fmla="*/ 2959342 h 8140355"/>
              <a:gd name="connsiteX61" fmla="*/ 1483476 w 4801061"/>
              <a:gd name="connsiteY61" fmla="*/ 1490240 h 8140355"/>
              <a:gd name="connsiteX62" fmla="*/ 2203476 w 4801061"/>
              <a:gd name="connsiteY62" fmla="*/ 1490240 h 8140355"/>
              <a:gd name="connsiteX63" fmla="*/ 2563476 w 4801061"/>
              <a:gd name="connsiteY63" fmla="*/ 2210240 h 8140355"/>
              <a:gd name="connsiteX64" fmla="*/ 2203476 w 4801061"/>
              <a:gd name="connsiteY64" fmla="*/ 2930239 h 8140355"/>
              <a:gd name="connsiteX65" fmla="*/ 1483476 w 4801061"/>
              <a:gd name="connsiteY65" fmla="*/ 2930239 h 8140355"/>
              <a:gd name="connsiteX66" fmla="*/ 1123476 w 4801061"/>
              <a:gd name="connsiteY66" fmla="*/ 2210240 h 8140355"/>
              <a:gd name="connsiteX67" fmla="*/ 3707568 w 4801061"/>
              <a:gd name="connsiteY67" fmla="*/ 1490239 h 8140355"/>
              <a:gd name="connsiteX68" fmla="*/ 4427568 w 4801061"/>
              <a:gd name="connsiteY68" fmla="*/ 1490239 h 8140355"/>
              <a:gd name="connsiteX69" fmla="*/ 4787568 w 4801061"/>
              <a:gd name="connsiteY69" fmla="*/ 2210239 h 8140355"/>
              <a:gd name="connsiteX70" fmla="*/ 4427568 w 4801061"/>
              <a:gd name="connsiteY70" fmla="*/ 2930239 h 8140355"/>
              <a:gd name="connsiteX71" fmla="*/ 3707568 w 4801061"/>
              <a:gd name="connsiteY71" fmla="*/ 2930239 h 8140355"/>
              <a:gd name="connsiteX72" fmla="*/ 3347568 w 4801061"/>
              <a:gd name="connsiteY72" fmla="*/ 2210239 h 8140355"/>
              <a:gd name="connsiteX73" fmla="*/ 2595522 w 4801061"/>
              <a:gd name="connsiteY73" fmla="*/ 745120 h 8140355"/>
              <a:gd name="connsiteX74" fmla="*/ 3315522 w 4801061"/>
              <a:gd name="connsiteY74" fmla="*/ 745120 h 8140355"/>
              <a:gd name="connsiteX75" fmla="*/ 3675522 w 4801061"/>
              <a:gd name="connsiteY75" fmla="*/ 1465119 h 8140355"/>
              <a:gd name="connsiteX76" fmla="*/ 3315522 w 4801061"/>
              <a:gd name="connsiteY76" fmla="*/ 2185119 h 8140355"/>
              <a:gd name="connsiteX77" fmla="*/ 2595522 w 4801061"/>
              <a:gd name="connsiteY77" fmla="*/ 2185119 h 8140355"/>
              <a:gd name="connsiteX78" fmla="*/ 2235522 w 4801061"/>
              <a:gd name="connsiteY78" fmla="*/ 1465119 h 8140355"/>
              <a:gd name="connsiteX79" fmla="*/ 1483476 w 4801061"/>
              <a:gd name="connsiteY79" fmla="*/ 0 h 8140355"/>
              <a:gd name="connsiteX80" fmla="*/ 2203476 w 4801061"/>
              <a:gd name="connsiteY80" fmla="*/ 0 h 8140355"/>
              <a:gd name="connsiteX81" fmla="*/ 2563476 w 4801061"/>
              <a:gd name="connsiteY81" fmla="*/ 720000 h 8140355"/>
              <a:gd name="connsiteX82" fmla="*/ 2203476 w 4801061"/>
              <a:gd name="connsiteY82" fmla="*/ 1440000 h 8140355"/>
              <a:gd name="connsiteX83" fmla="*/ 1483476 w 4801061"/>
              <a:gd name="connsiteY83" fmla="*/ 1440000 h 8140355"/>
              <a:gd name="connsiteX84" fmla="*/ 1123476 w 4801061"/>
              <a:gd name="connsiteY84" fmla="*/ 720000 h 814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801061" h="8140355">
                <a:moveTo>
                  <a:pt x="2595522" y="6700355"/>
                </a:moveTo>
                <a:lnTo>
                  <a:pt x="3315522" y="6700355"/>
                </a:lnTo>
                <a:lnTo>
                  <a:pt x="3675522" y="7420355"/>
                </a:lnTo>
                <a:lnTo>
                  <a:pt x="3315522" y="8140355"/>
                </a:lnTo>
                <a:lnTo>
                  <a:pt x="2595522" y="8140355"/>
                </a:lnTo>
                <a:lnTo>
                  <a:pt x="2235522" y="7420355"/>
                </a:lnTo>
                <a:close/>
                <a:moveTo>
                  <a:pt x="360000" y="6690648"/>
                </a:moveTo>
                <a:lnTo>
                  <a:pt x="1080000" y="6690648"/>
                </a:lnTo>
                <a:lnTo>
                  <a:pt x="1440000" y="7410648"/>
                </a:lnTo>
                <a:lnTo>
                  <a:pt x="1080000" y="8130648"/>
                </a:lnTo>
                <a:lnTo>
                  <a:pt x="360000" y="8130648"/>
                </a:lnTo>
                <a:lnTo>
                  <a:pt x="0" y="7410648"/>
                </a:lnTo>
                <a:close/>
                <a:moveTo>
                  <a:pt x="3700737" y="5965432"/>
                </a:moveTo>
                <a:lnTo>
                  <a:pt x="4420737" y="5965432"/>
                </a:lnTo>
                <a:lnTo>
                  <a:pt x="4780737" y="6685432"/>
                </a:lnTo>
                <a:lnTo>
                  <a:pt x="4420737" y="7405432"/>
                </a:lnTo>
                <a:lnTo>
                  <a:pt x="3700737" y="7405432"/>
                </a:lnTo>
                <a:lnTo>
                  <a:pt x="3340737" y="6685432"/>
                </a:lnTo>
                <a:close/>
                <a:moveTo>
                  <a:pt x="1483476" y="5955235"/>
                </a:moveTo>
                <a:lnTo>
                  <a:pt x="2203476" y="5955235"/>
                </a:lnTo>
                <a:lnTo>
                  <a:pt x="2563476" y="6675235"/>
                </a:lnTo>
                <a:lnTo>
                  <a:pt x="2203476" y="7395235"/>
                </a:lnTo>
                <a:lnTo>
                  <a:pt x="1483476" y="7395235"/>
                </a:lnTo>
                <a:lnTo>
                  <a:pt x="1123476" y="6675235"/>
                </a:lnTo>
                <a:close/>
                <a:moveTo>
                  <a:pt x="2595522" y="5210115"/>
                </a:moveTo>
                <a:lnTo>
                  <a:pt x="3315522" y="5210115"/>
                </a:lnTo>
                <a:lnTo>
                  <a:pt x="3675522" y="5930115"/>
                </a:lnTo>
                <a:lnTo>
                  <a:pt x="3315522" y="6650115"/>
                </a:lnTo>
                <a:lnTo>
                  <a:pt x="2595522" y="6650115"/>
                </a:lnTo>
                <a:lnTo>
                  <a:pt x="2235522" y="5930115"/>
                </a:lnTo>
                <a:close/>
                <a:moveTo>
                  <a:pt x="360000" y="5210115"/>
                </a:moveTo>
                <a:lnTo>
                  <a:pt x="1080000" y="5210115"/>
                </a:lnTo>
                <a:lnTo>
                  <a:pt x="1440000" y="5930115"/>
                </a:lnTo>
                <a:lnTo>
                  <a:pt x="1080000" y="6650115"/>
                </a:lnTo>
                <a:lnTo>
                  <a:pt x="360000" y="6650115"/>
                </a:lnTo>
                <a:lnTo>
                  <a:pt x="0" y="5930115"/>
                </a:lnTo>
                <a:close/>
                <a:moveTo>
                  <a:pt x="1483476" y="4464995"/>
                </a:moveTo>
                <a:lnTo>
                  <a:pt x="2203476" y="4464995"/>
                </a:lnTo>
                <a:lnTo>
                  <a:pt x="2563476" y="5184995"/>
                </a:lnTo>
                <a:lnTo>
                  <a:pt x="2203476" y="5904995"/>
                </a:lnTo>
                <a:lnTo>
                  <a:pt x="1483476" y="5904995"/>
                </a:lnTo>
                <a:lnTo>
                  <a:pt x="1123476" y="5184995"/>
                </a:lnTo>
                <a:close/>
                <a:moveTo>
                  <a:pt x="2595522" y="3729582"/>
                </a:moveTo>
                <a:lnTo>
                  <a:pt x="3315522" y="3729582"/>
                </a:lnTo>
                <a:lnTo>
                  <a:pt x="3675522" y="4449582"/>
                </a:lnTo>
                <a:lnTo>
                  <a:pt x="3315522" y="5169582"/>
                </a:lnTo>
                <a:lnTo>
                  <a:pt x="2595522" y="5169582"/>
                </a:lnTo>
                <a:lnTo>
                  <a:pt x="2235522" y="4449582"/>
                </a:lnTo>
                <a:close/>
                <a:moveTo>
                  <a:pt x="3721062" y="2999875"/>
                </a:moveTo>
                <a:lnTo>
                  <a:pt x="4441062" y="2999875"/>
                </a:lnTo>
                <a:lnTo>
                  <a:pt x="4801061" y="3719873"/>
                </a:lnTo>
                <a:lnTo>
                  <a:pt x="4801061" y="3719877"/>
                </a:lnTo>
                <a:lnTo>
                  <a:pt x="4441062" y="4439875"/>
                </a:lnTo>
                <a:lnTo>
                  <a:pt x="3721062" y="4439875"/>
                </a:lnTo>
                <a:lnTo>
                  <a:pt x="3361062" y="3719875"/>
                </a:lnTo>
                <a:close/>
                <a:moveTo>
                  <a:pt x="2595522" y="2239343"/>
                </a:moveTo>
                <a:lnTo>
                  <a:pt x="3315522" y="2239343"/>
                </a:lnTo>
                <a:lnTo>
                  <a:pt x="3675522" y="2959342"/>
                </a:lnTo>
                <a:lnTo>
                  <a:pt x="3315522" y="3679342"/>
                </a:lnTo>
                <a:lnTo>
                  <a:pt x="2595522" y="3679342"/>
                </a:lnTo>
                <a:lnTo>
                  <a:pt x="2235522" y="2959342"/>
                </a:lnTo>
                <a:close/>
                <a:moveTo>
                  <a:pt x="1483476" y="1490240"/>
                </a:moveTo>
                <a:lnTo>
                  <a:pt x="2203476" y="1490240"/>
                </a:lnTo>
                <a:lnTo>
                  <a:pt x="2563476" y="2210240"/>
                </a:lnTo>
                <a:lnTo>
                  <a:pt x="2203476" y="2930239"/>
                </a:lnTo>
                <a:lnTo>
                  <a:pt x="1483476" y="2930239"/>
                </a:lnTo>
                <a:lnTo>
                  <a:pt x="1123476" y="2210240"/>
                </a:lnTo>
                <a:close/>
                <a:moveTo>
                  <a:pt x="3707568" y="1490239"/>
                </a:moveTo>
                <a:lnTo>
                  <a:pt x="4427568" y="1490239"/>
                </a:lnTo>
                <a:lnTo>
                  <a:pt x="4787568" y="2210239"/>
                </a:lnTo>
                <a:lnTo>
                  <a:pt x="4427568" y="2930239"/>
                </a:lnTo>
                <a:lnTo>
                  <a:pt x="3707568" y="2930239"/>
                </a:lnTo>
                <a:lnTo>
                  <a:pt x="3347568" y="2210239"/>
                </a:lnTo>
                <a:close/>
                <a:moveTo>
                  <a:pt x="2595522" y="745120"/>
                </a:moveTo>
                <a:lnTo>
                  <a:pt x="3315522" y="745120"/>
                </a:lnTo>
                <a:lnTo>
                  <a:pt x="3675522" y="1465119"/>
                </a:lnTo>
                <a:lnTo>
                  <a:pt x="3315522" y="2185119"/>
                </a:lnTo>
                <a:lnTo>
                  <a:pt x="2595522" y="2185119"/>
                </a:lnTo>
                <a:lnTo>
                  <a:pt x="2235522" y="1465119"/>
                </a:lnTo>
                <a:close/>
                <a:moveTo>
                  <a:pt x="1483476" y="0"/>
                </a:moveTo>
                <a:lnTo>
                  <a:pt x="2203476" y="0"/>
                </a:lnTo>
                <a:lnTo>
                  <a:pt x="2563476" y="720000"/>
                </a:lnTo>
                <a:lnTo>
                  <a:pt x="2203476" y="1440000"/>
                </a:lnTo>
                <a:lnTo>
                  <a:pt x="1483476" y="1440000"/>
                </a:lnTo>
                <a:lnTo>
                  <a:pt x="1123476" y="72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2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о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7372350" y="1598646"/>
            <a:ext cx="4493478" cy="5113304"/>
          </a:xfrm>
          <a:custGeom>
            <a:avLst/>
            <a:gdLst>
              <a:gd name="connsiteX0" fmla="*/ 2603478 w 4493478"/>
              <a:gd name="connsiteY0" fmla="*/ 2593500 h 5113304"/>
              <a:gd name="connsiteX1" fmla="*/ 3863478 w 4493478"/>
              <a:gd name="connsiteY1" fmla="*/ 2593500 h 5113304"/>
              <a:gd name="connsiteX2" fmla="*/ 4493478 w 4493478"/>
              <a:gd name="connsiteY2" fmla="*/ 3853499 h 5113304"/>
              <a:gd name="connsiteX3" fmla="*/ 3863575 w 4493478"/>
              <a:gd name="connsiteY3" fmla="*/ 5113304 h 5113304"/>
              <a:gd name="connsiteX4" fmla="*/ 2603381 w 4493478"/>
              <a:gd name="connsiteY4" fmla="*/ 5113304 h 5113304"/>
              <a:gd name="connsiteX5" fmla="*/ 1973478 w 4493478"/>
              <a:gd name="connsiteY5" fmla="*/ 3853499 h 5113304"/>
              <a:gd name="connsiteX6" fmla="*/ 630000 w 4493478"/>
              <a:gd name="connsiteY6" fmla="*/ 1297071 h 5113304"/>
              <a:gd name="connsiteX7" fmla="*/ 1890000 w 4493478"/>
              <a:gd name="connsiteY7" fmla="*/ 1297071 h 5113304"/>
              <a:gd name="connsiteX8" fmla="*/ 2520000 w 4493478"/>
              <a:gd name="connsiteY8" fmla="*/ 2557070 h 5113304"/>
              <a:gd name="connsiteX9" fmla="*/ 1890000 w 4493478"/>
              <a:gd name="connsiteY9" fmla="*/ 3817069 h 5113304"/>
              <a:gd name="connsiteX10" fmla="*/ 630000 w 4493478"/>
              <a:gd name="connsiteY10" fmla="*/ 3817069 h 5113304"/>
              <a:gd name="connsiteX11" fmla="*/ 0 w 4493478"/>
              <a:gd name="connsiteY11" fmla="*/ 2557070 h 5113304"/>
              <a:gd name="connsiteX12" fmla="*/ 2592150 w 4493478"/>
              <a:gd name="connsiteY12" fmla="*/ 0 h 5113304"/>
              <a:gd name="connsiteX13" fmla="*/ 3852150 w 4493478"/>
              <a:gd name="connsiteY13" fmla="*/ 0 h 5113304"/>
              <a:gd name="connsiteX14" fmla="*/ 4482150 w 4493478"/>
              <a:gd name="connsiteY14" fmla="*/ 1259999 h 5113304"/>
              <a:gd name="connsiteX15" fmla="*/ 3852150 w 4493478"/>
              <a:gd name="connsiteY15" fmla="*/ 2519998 h 5113304"/>
              <a:gd name="connsiteX16" fmla="*/ 2592150 w 4493478"/>
              <a:gd name="connsiteY16" fmla="*/ 2519998 h 5113304"/>
              <a:gd name="connsiteX17" fmla="*/ 1962150 w 4493478"/>
              <a:gd name="connsiteY17" fmla="*/ 1259999 h 5113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93478" h="5113304">
                <a:moveTo>
                  <a:pt x="2603478" y="2593500"/>
                </a:moveTo>
                <a:lnTo>
                  <a:pt x="3863478" y="2593500"/>
                </a:lnTo>
                <a:lnTo>
                  <a:pt x="4493478" y="3853499"/>
                </a:lnTo>
                <a:lnTo>
                  <a:pt x="3863575" y="5113304"/>
                </a:lnTo>
                <a:lnTo>
                  <a:pt x="2603381" y="5113304"/>
                </a:lnTo>
                <a:lnTo>
                  <a:pt x="1973478" y="3853499"/>
                </a:lnTo>
                <a:close/>
                <a:moveTo>
                  <a:pt x="630000" y="1297071"/>
                </a:moveTo>
                <a:lnTo>
                  <a:pt x="1890000" y="1297071"/>
                </a:lnTo>
                <a:lnTo>
                  <a:pt x="2520000" y="2557070"/>
                </a:lnTo>
                <a:lnTo>
                  <a:pt x="1890000" y="3817069"/>
                </a:lnTo>
                <a:lnTo>
                  <a:pt x="630000" y="3817069"/>
                </a:lnTo>
                <a:lnTo>
                  <a:pt x="0" y="2557070"/>
                </a:lnTo>
                <a:close/>
                <a:moveTo>
                  <a:pt x="2592150" y="0"/>
                </a:moveTo>
                <a:lnTo>
                  <a:pt x="3852150" y="0"/>
                </a:lnTo>
                <a:lnTo>
                  <a:pt x="4482150" y="1259999"/>
                </a:lnTo>
                <a:lnTo>
                  <a:pt x="3852150" y="2519998"/>
                </a:lnTo>
                <a:lnTo>
                  <a:pt x="2592150" y="2519998"/>
                </a:lnTo>
                <a:lnTo>
                  <a:pt x="1962150" y="1259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51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со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7611763" y="3756455"/>
            <a:ext cx="2520000" cy="2519998"/>
          </a:xfrm>
          <a:custGeom>
            <a:avLst/>
            <a:gdLst>
              <a:gd name="connsiteX0" fmla="*/ 630000 w 2520000"/>
              <a:gd name="connsiteY0" fmla="*/ 0 h 2519998"/>
              <a:gd name="connsiteX1" fmla="*/ 1890000 w 2520000"/>
              <a:gd name="connsiteY1" fmla="*/ 0 h 2519998"/>
              <a:gd name="connsiteX2" fmla="*/ 2520000 w 2520000"/>
              <a:gd name="connsiteY2" fmla="*/ 1259999 h 2519998"/>
              <a:gd name="connsiteX3" fmla="*/ 1890000 w 2520000"/>
              <a:gd name="connsiteY3" fmla="*/ 2519998 h 2519998"/>
              <a:gd name="connsiteX4" fmla="*/ 630000 w 2520000"/>
              <a:gd name="connsiteY4" fmla="*/ 2519998 h 2519998"/>
              <a:gd name="connsiteX5" fmla="*/ 0 w 2520000"/>
              <a:gd name="connsiteY5" fmla="*/ 1259999 h 251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000" h="2519998">
                <a:moveTo>
                  <a:pt x="630000" y="0"/>
                </a:moveTo>
                <a:lnTo>
                  <a:pt x="1890000" y="0"/>
                </a:lnTo>
                <a:lnTo>
                  <a:pt x="2520000" y="1259999"/>
                </a:lnTo>
                <a:lnTo>
                  <a:pt x="1890000" y="2519998"/>
                </a:lnTo>
                <a:lnTo>
                  <a:pt x="630000" y="2519998"/>
                </a:lnTo>
                <a:lnTo>
                  <a:pt x="0" y="1259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9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00E3-97A2-4216-B4EB-066182DE582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EF86-9BE9-4993-BDC5-611454B0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58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00E3-97A2-4216-B4EB-066182DE582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EF86-9BE9-4993-BDC5-611454B0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73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00E3-97A2-4216-B4EB-066182DE582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EF86-9BE9-4993-BDC5-611454B0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51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00E3-97A2-4216-B4EB-066182DE582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EF86-9BE9-4993-BDC5-611454B0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57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00E3-97A2-4216-B4EB-066182DE582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EF86-9BE9-4993-BDC5-611454B0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60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100E3-97A2-4216-B4EB-066182DE582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BEF86-9BE9-4993-BDC5-611454B0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01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61" r:id="rId3"/>
    <p:sldLayoutId id="2147483650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02400" y="3799841"/>
            <a:ext cx="5486400" cy="2540000"/>
          </a:xfrm>
        </p:spPr>
        <p:txBody>
          <a:bodyPr>
            <a:normAutofit/>
          </a:bodyPr>
          <a:lstStyle/>
          <a:p>
            <a:r>
              <a:rPr lang="tt-RU" sz="5450" dirty="0" smtClean="0">
                <a:solidFill>
                  <a:srgbClr val="1B97C8"/>
                </a:solidFill>
                <a:latin typeface="Montserrat ExtraBold" panose="00000900000000000000" pitchFamily="2" charset="-52"/>
              </a:rPr>
              <a:t>ДОСТУПНАЯ СРЕДА</a:t>
            </a:r>
            <a:r>
              <a:rPr lang="tt-RU" sz="5400" dirty="0" smtClean="0">
                <a:solidFill>
                  <a:srgbClr val="1B97C8"/>
                </a:solidFill>
                <a:latin typeface="Montserrat ExtraBold" panose="00000900000000000000" pitchFamily="2" charset="-52"/>
              </a:rPr>
              <a:t/>
            </a:r>
            <a:br>
              <a:rPr lang="tt-RU" sz="5400" dirty="0" smtClean="0">
                <a:solidFill>
                  <a:srgbClr val="1B97C8"/>
                </a:solidFill>
                <a:latin typeface="Montserrat ExtraBold" panose="00000900000000000000" pitchFamily="2" charset="-52"/>
              </a:rPr>
            </a:br>
            <a:endParaRPr lang="ru-RU" sz="5400" dirty="0">
              <a:solidFill>
                <a:srgbClr val="1B97C8"/>
              </a:solidFill>
              <a:latin typeface="Montserrat ExtraBold" panose="000009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591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39" cy="684177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862320" y="1309253"/>
            <a:ext cx="5626325" cy="3970318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txBody>
          <a:bodyPr wrap="square">
            <a:spAutoFit/>
          </a:bodyPr>
          <a:lstStyle/>
          <a:p>
            <a:pPr marL="182563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На втором этаже общежития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имеются две комнаты, которые соответствуют требованиям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условий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для проживания 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лиц с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инвалидностью.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Сантехническое помещение представлено несколькими функциональными зонами, включая участок под размещение оборудования, область передвижения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коляски: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</a:endParaRPr>
          </a:p>
          <a:p>
            <a:pPr indent="182563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1. поручнями;</a:t>
            </a:r>
          </a:p>
          <a:p>
            <a:pPr indent="182563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2. автоматический дозатор мыла;</a:t>
            </a:r>
          </a:p>
          <a:p>
            <a:pPr indent="182563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3. кнопкой вызова помощи;</a:t>
            </a:r>
          </a:p>
          <a:p>
            <a:pPr marL="182563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4.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безбарьерный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душевой поддон вровень с полом.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285531" y="2281167"/>
            <a:ext cx="546538" cy="641131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5400000">
            <a:off x="926662" y="4866673"/>
            <a:ext cx="546538" cy="641131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5400000">
            <a:off x="3882172" y="3787722"/>
            <a:ext cx="546538" cy="641131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74321" y="392362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99211" y="500257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7114" y="241706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374172" y="2413337"/>
            <a:ext cx="546538" cy="641131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96598" y="238465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4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123022" y="180419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91044" y="180419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80107" y="3365"/>
            <a:ext cx="682582" cy="6791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40474" t="22434" r="6065" b="15506"/>
          <a:stretch/>
        </p:blipFill>
        <p:spPr>
          <a:xfrm>
            <a:off x="3108960" y="820380"/>
            <a:ext cx="6573520" cy="572325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669623" y="2276752"/>
            <a:ext cx="1513840" cy="386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389463" y="2957472"/>
            <a:ext cx="1493520" cy="386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568023" y="6106755"/>
            <a:ext cx="1513840" cy="386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55783" y="849431"/>
            <a:ext cx="1513840" cy="386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673183" y="3714392"/>
            <a:ext cx="1513840" cy="386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20" y="2767628"/>
            <a:ext cx="447066" cy="4624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5" y="1111894"/>
            <a:ext cx="3284611" cy="219193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/>
          <a:srcRect l="15492" t="37142" r="28421" b="27651"/>
          <a:stretch/>
        </p:blipFill>
        <p:spPr>
          <a:xfrm>
            <a:off x="7461758" y="4476236"/>
            <a:ext cx="4391330" cy="2067399"/>
          </a:xfrm>
          <a:prstGeom prst="rect">
            <a:avLst/>
          </a:prstGeom>
        </p:spPr>
      </p:pic>
      <p:sp>
        <p:nvSpPr>
          <p:cNvPr id="34" name="Овал 33"/>
          <p:cNvSpPr/>
          <p:nvPr/>
        </p:nvSpPr>
        <p:spPr>
          <a:xfrm>
            <a:off x="5527040" y="2373272"/>
            <a:ext cx="130786" cy="1159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9" b="16202"/>
          <a:stretch/>
        </p:blipFill>
        <p:spPr>
          <a:xfrm>
            <a:off x="320894" y="3484899"/>
            <a:ext cx="1843185" cy="315230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8"/>
          <a:srcRect l="28195" t="21249" r="46297" b="22451"/>
          <a:stretch/>
        </p:blipFill>
        <p:spPr>
          <a:xfrm>
            <a:off x="9962746" y="1111894"/>
            <a:ext cx="1890342" cy="312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9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5492" t="37142" r="28421" b="27651"/>
          <a:stretch/>
        </p:blipFill>
        <p:spPr>
          <a:xfrm>
            <a:off x="7026991" y="4376657"/>
            <a:ext cx="4843719" cy="22803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27309" t="18153" r="46499" b="20155"/>
          <a:stretch/>
        </p:blipFill>
        <p:spPr>
          <a:xfrm>
            <a:off x="316523" y="1511093"/>
            <a:ext cx="2904197" cy="513032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0"/>
            <a:ext cx="12334240" cy="104508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50800" dir="5400000" sx="1000" sy="1000" algn="ctr" rotWithShape="0">
              <a:srgbClr val="000000">
                <a:alpha val="5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29381" y="303699"/>
            <a:ext cx="11875477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Общежитие </a:t>
            </a:r>
            <a:r>
              <a:rPr lang="ru-RU" sz="2400" b="1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№7</a:t>
            </a:r>
          </a:p>
          <a:p>
            <a:r>
              <a:rPr lang="ru-RU" sz="2000" dirty="0">
                <a:solidFill>
                  <a:schemeClr val="bg1"/>
                </a:solidFill>
                <a:latin typeface="Book Antiqua" panose="02040602050305030304" pitchFamily="18" charset="0"/>
              </a:rPr>
              <a:t>город Казань, проспект </a:t>
            </a:r>
            <a:r>
              <a:rPr lang="ru-RU" sz="2000" dirty="0" err="1">
                <a:solidFill>
                  <a:schemeClr val="bg1"/>
                </a:solidFill>
                <a:latin typeface="Book Antiqua" panose="02040602050305030304" pitchFamily="18" charset="0"/>
              </a:rPr>
              <a:t>Амирхана</a:t>
            </a:r>
            <a:r>
              <a:rPr lang="ru-RU" sz="2000" dirty="0">
                <a:solidFill>
                  <a:schemeClr val="bg1"/>
                </a:solidFill>
                <a:latin typeface="Book Antiqua" panose="02040602050305030304" pitchFamily="18" charset="0"/>
              </a:rPr>
              <a:t>, дом </a:t>
            </a:r>
            <a:r>
              <a:rPr lang="ru-RU" sz="2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16, корпус 2</a:t>
            </a:r>
            <a:endParaRPr lang="ru-RU" sz="2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993476" y="1310129"/>
            <a:ext cx="4877234" cy="2936240"/>
            <a:chOff x="5684390" y="1878083"/>
            <a:chExt cx="4861923" cy="293624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/>
            <a:srcRect l="14696" t="23417" r="17071" b="21640"/>
            <a:stretch/>
          </p:blipFill>
          <p:spPr>
            <a:xfrm>
              <a:off x="5684390" y="1878083"/>
              <a:ext cx="4861923" cy="293624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150" y="2962599"/>
              <a:ext cx="358122" cy="370420"/>
            </a:xfrm>
            <a:prstGeom prst="rect">
              <a:avLst/>
            </a:prstGeom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7633445" y="2236033"/>
              <a:ext cx="103866" cy="2518"/>
            </a:xfrm>
            <a:prstGeom prst="line">
              <a:avLst/>
            </a:prstGeom>
            <a:ln w="952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7646159" y="2575810"/>
              <a:ext cx="83769" cy="505172"/>
            </a:xfrm>
            <a:prstGeom prst="line">
              <a:avLst/>
            </a:prstGeom>
            <a:ln w="952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7685378" y="2236033"/>
              <a:ext cx="51934" cy="339777"/>
            </a:xfrm>
            <a:prstGeom prst="line">
              <a:avLst/>
            </a:prstGeom>
            <a:ln w="952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7681687" y="2575810"/>
              <a:ext cx="55624" cy="0"/>
            </a:xfrm>
            <a:prstGeom prst="line">
              <a:avLst/>
            </a:prstGeom>
            <a:ln w="952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8098914" y="2575810"/>
              <a:ext cx="937656" cy="0"/>
            </a:xfrm>
            <a:prstGeom prst="line">
              <a:avLst/>
            </a:prstGeom>
            <a:ln w="952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7737311" y="2575810"/>
              <a:ext cx="113908" cy="1863"/>
            </a:xfrm>
            <a:prstGeom prst="line">
              <a:avLst/>
            </a:prstGeom>
            <a:ln w="952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839" y="2327133"/>
              <a:ext cx="358122" cy="370420"/>
            </a:xfrm>
            <a:prstGeom prst="rect">
              <a:avLst/>
            </a:prstGeom>
          </p:spPr>
        </p:pic>
        <p:cxnSp>
          <p:nvCxnSpPr>
            <p:cNvPr id="14" name="Прямая соединительная линия 13"/>
            <p:cNvCxnSpPr/>
            <p:nvPr/>
          </p:nvCxnSpPr>
          <p:spPr>
            <a:xfrm>
              <a:off x="7659465" y="3078177"/>
              <a:ext cx="118486" cy="0"/>
            </a:xfrm>
            <a:prstGeom prst="line">
              <a:avLst/>
            </a:prstGeom>
            <a:ln w="952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угольник 15"/>
          <p:cNvSpPr/>
          <p:nvPr/>
        </p:nvSpPr>
        <p:spPr>
          <a:xfrm>
            <a:off x="3489504" y="2758440"/>
            <a:ext cx="4550706" cy="2308324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Во дворе корпуса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КазГМУ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 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и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общежития расположена стоянка для автомобилей, на которой предусмотрены парковочные места для лиц с инвалидность.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с маркировкой на асфальте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и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размещением наземных табличек</a:t>
            </a:r>
            <a:r>
              <a:rPr lang="ru-RU" dirty="0"/>
              <a:t>. 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78277" y="1504464"/>
            <a:ext cx="4561932" cy="1200329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В 5-10 минутах от автобусной остановки расположен корпус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КазГМУ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– Институт фармации  и общежитие №7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" b="31289"/>
          <a:stretch/>
        </p:blipFill>
        <p:spPr>
          <a:xfrm>
            <a:off x="3723184" y="5163058"/>
            <a:ext cx="2941777" cy="1478355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51987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6"/>
    </mc:Choice>
    <mc:Fallback xmlns="">
      <p:transition spd="slow" advTm="157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/>
          <a:srcRect l="28391" t="31652" r="27359" b="27449"/>
          <a:stretch/>
        </p:blipFill>
        <p:spPr>
          <a:xfrm>
            <a:off x="3373568" y="1523728"/>
            <a:ext cx="5087389" cy="3526688"/>
          </a:xfrm>
          <a:custGeom>
            <a:avLst/>
            <a:gdLst>
              <a:gd name="connsiteX0" fmla="*/ 0 w 6808304"/>
              <a:gd name="connsiteY0" fmla="*/ 0 h 5019260"/>
              <a:gd name="connsiteX1" fmla="*/ 6808304 w 6808304"/>
              <a:gd name="connsiteY1" fmla="*/ 0 h 5019260"/>
              <a:gd name="connsiteX2" fmla="*/ 6808304 w 6808304"/>
              <a:gd name="connsiteY2" fmla="*/ 5019260 h 5019260"/>
              <a:gd name="connsiteX3" fmla="*/ 0 w 6808304"/>
              <a:gd name="connsiteY3" fmla="*/ 5019260 h 501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8304" h="5019260">
                <a:moveTo>
                  <a:pt x="0" y="0"/>
                </a:moveTo>
                <a:lnTo>
                  <a:pt x="6808304" y="0"/>
                </a:lnTo>
                <a:lnTo>
                  <a:pt x="6808304" y="5019260"/>
                </a:lnTo>
                <a:lnTo>
                  <a:pt x="0" y="5019260"/>
                </a:lnTo>
                <a:close/>
              </a:path>
            </a:pathLst>
          </a:cu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110"/>
          <a:stretch/>
        </p:blipFill>
        <p:spPr>
          <a:xfrm>
            <a:off x="340791" y="1523728"/>
            <a:ext cx="2669134" cy="35266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 l="28195" t="18603" r="46297" b="19705"/>
          <a:stretch/>
        </p:blipFill>
        <p:spPr>
          <a:xfrm>
            <a:off x="8826099" y="752399"/>
            <a:ext cx="3365901" cy="610560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40791" y="5062742"/>
            <a:ext cx="8120166" cy="203132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Вход в корпус имеет два подхода (А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и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 B)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 .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</a:br>
            <a:r>
              <a:rPr lang="tt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Подход 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-  платформа подъемная вертикального перемещения для маломобильных групп населения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ВГ-02.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</a:endParaRP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Подход В – лестница оборудована поручнями и кнопкой вызова помощника для лиц с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ограничениями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опорно-двигательной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системы.</a:t>
            </a: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74234" y="136228"/>
            <a:ext cx="109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Подход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062237" y="3653055"/>
            <a:ext cx="1099660" cy="951432"/>
            <a:chOff x="3062237" y="3653055"/>
            <a:chExt cx="1099660" cy="951432"/>
          </a:xfrm>
        </p:grpSpPr>
        <p:sp>
          <p:nvSpPr>
            <p:cNvPr id="3" name="Стрелка вниз 2"/>
            <p:cNvSpPr/>
            <p:nvPr/>
          </p:nvSpPr>
          <p:spPr>
            <a:xfrm rot="16200000">
              <a:off x="3237382" y="3605758"/>
              <a:ext cx="546538" cy="641131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62237" y="4235155"/>
              <a:ext cx="109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Подход </a:t>
              </a:r>
              <a:r>
                <a:rPr lang="en-US" dirty="0">
                  <a:solidFill>
                    <a:srgbClr val="FF0000"/>
                  </a:solidFill>
                </a:rPr>
                <a:t>A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Стрелка вниз 21"/>
          <p:cNvSpPr/>
          <p:nvPr/>
        </p:nvSpPr>
        <p:spPr>
          <a:xfrm rot="10800000">
            <a:off x="1402089" y="4360758"/>
            <a:ext cx="546538" cy="64113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7680642" y="3696696"/>
            <a:ext cx="1091646" cy="950129"/>
            <a:chOff x="7680642" y="3696696"/>
            <a:chExt cx="1091646" cy="950129"/>
          </a:xfrm>
        </p:grpSpPr>
        <p:sp>
          <p:nvSpPr>
            <p:cNvPr id="16" name="Стрелка вниз 15"/>
            <p:cNvSpPr/>
            <p:nvPr/>
          </p:nvSpPr>
          <p:spPr>
            <a:xfrm rot="5400000">
              <a:off x="8035446" y="3649399"/>
              <a:ext cx="546538" cy="641131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80642" y="4277493"/>
              <a:ext cx="10916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Подход </a:t>
              </a:r>
              <a:r>
                <a:rPr lang="ru-RU" dirty="0" smtClean="0">
                  <a:solidFill>
                    <a:srgbClr val="FF0000"/>
                  </a:solidFill>
                </a:rPr>
                <a:t>В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376264" y="136228"/>
            <a:ext cx="109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Подход </a:t>
            </a:r>
            <a:r>
              <a:rPr lang="en-US" dirty="0">
                <a:solidFill>
                  <a:srgbClr val="FF0000"/>
                </a:solidFill>
              </a:rPr>
              <a:t>A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71120" y="0"/>
            <a:ext cx="12334240" cy="106547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50800" dir="5400000" sx="1000" sy="1000" algn="ctr" rotWithShape="0">
              <a:srgbClr val="000000">
                <a:alpha val="5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16523" y="374176"/>
            <a:ext cx="8663609" cy="480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Общежитие №7</a:t>
            </a:r>
            <a:r>
              <a:rPr lang="ru-RU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, проспект </a:t>
            </a:r>
            <a:r>
              <a:rPr lang="ru-RU" sz="2400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Амирхана</a:t>
            </a:r>
            <a:r>
              <a:rPr lang="ru-RU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, дом 16, к. 2</a:t>
            </a:r>
            <a:endParaRPr lang="ru-RU" sz="2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5527" y="3889933"/>
            <a:ext cx="109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Подход </a:t>
            </a:r>
            <a:r>
              <a:rPr lang="en-US" dirty="0">
                <a:solidFill>
                  <a:srgbClr val="FF0000"/>
                </a:solidFill>
              </a:rPr>
              <a:t>A</a:t>
            </a:r>
            <a:endParaRPr lang="ru-RU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28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6"/>
    </mc:Choice>
    <mc:Fallback xmlns="">
      <p:transition spd="slow" advTm="2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"/>
          <a:stretch/>
        </p:blipFill>
        <p:spPr>
          <a:xfrm>
            <a:off x="4069954" y="0"/>
            <a:ext cx="8125664" cy="68666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4484" y="4729816"/>
            <a:ext cx="4298316" cy="1200329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Кнопка вызова помощника. 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9"/>
          <a:stretch/>
        </p:blipFill>
        <p:spPr>
          <a:xfrm>
            <a:off x="324484" y="587401"/>
            <a:ext cx="4222267" cy="3212752"/>
          </a:xfrm>
          <a:prstGeom prst="rect">
            <a:avLst/>
          </a:prstGeom>
        </p:spPr>
      </p:pic>
      <p:sp>
        <p:nvSpPr>
          <p:cNvPr id="36" name="Стрелка вниз 35"/>
          <p:cNvSpPr/>
          <p:nvPr/>
        </p:nvSpPr>
        <p:spPr>
          <a:xfrm rot="16200000">
            <a:off x="2699577" y="2576055"/>
            <a:ext cx="546538" cy="6411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676405" y="2711954"/>
            <a:ext cx="3325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0" t="43287" r="12708" b="22382"/>
          <a:stretch/>
        </p:blipFill>
        <p:spPr>
          <a:xfrm>
            <a:off x="3518377" y="2650836"/>
            <a:ext cx="1898480" cy="1848326"/>
          </a:xfrm>
          <a:custGeom>
            <a:avLst/>
            <a:gdLst>
              <a:gd name="connsiteX0" fmla="*/ 539469 w 1078938"/>
              <a:gd name="connsiteY0" fmla="*/ 0 h 1050434"/>
              <a:gd name="connsiteX1" fmla="*/ 1078938 w 1078938"/>
              <a:gd name="connsiteY1" fmla="*/ 525217 h 1050434"/>
              <a:gd name="connsiteX2" fmla="*/ 539469 w 1078938"/>
              <a:gd name="connsiteY2" fmla="*/ 1050434 h 1050434"/>
              <a:gd name="connsiteX3" fmla="*/ 0 w 1078938"/>
              <a:gd name="connsiteY3" fmla="*/ 525217 h 1050434"/>
              <a:gd name="connsiteX4" fmla="*/ 539469 w 1078938"/>
              <a:gd name="connsiteY4" fmla="*/ 0 h 105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8938" h="1050434">
                <a:moveTo>
                  <a:pt x="539469" y="0"/>
                </a:moveTo>
                <a:cubicBezTo>
                  <a:pt x="837410" y="0"/>
                  <a:pt x="1078938" y="235148"/>
                  <a:pt x="1078938" y="525217"/>
                </a:cubicBezTo>
                <a:cubicBezTo>
                  <a:pt x="1078938" y="815286"/>
                  <a:pt x="837410" y="1050434"/>
                  <a:pt x="539469" y="1050434"/>
                </a:cubicBezTo>
                <a:cubicBezTo>
                  <a:pt x="241528" y="1050434"/>
                  <a:pt x="0" y="815286"/>
                  <a:pt x="0" y="525217"/>
                </a:cubicBezTo>
                <a:cubicBezTo>
                  <a:pt x="0" y="235148"/>
                  <a:pt x="241528" y="0"/>
                  <a:pt x="539469" y="0"/>
                </a:cubicBezTo>
                <a:close/>
              </a:path>
            </a:pathLst>
          </a:custGeom>
          <a:ln w="38100">
            <a:solidFill>
              <a:srgbClr val="92D050"/>
            </a:solidFill>
          </a:ln>
        </p:spPr>
      </p:pic>
      <p:sp>
        <p:nvSpPr>
          <p:cNvPr id="18" name="Стрелка вниз 17"/>
          <p:cNvSpPr/>
          <p:nvPr/>
        </p:nvSpPr>
        <p:spPr>
          <a:xfrm>
            <a:off x="9089087" y="1249386"/>
            <a:ext cx="605666" cy="754867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423424" y="2858558"/>
            <a:ext cx="334324" cy="43485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00530" y="4895130"/>
            <a:ext cx="369292" cy="4348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6200000">
            <a:off x="6434505" y="2707799"/>
            <a:ext cx="643493" cy="710493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 rot="5567748">
            <a:off x="10022689" y="3106215"/>
            <a:ext cx="643493" cy="710493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0385274" y="3242866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Стрелка вниз 27"/>
          <p:cNvSpPr/>
          <p:nvPr/>
        </p:nvSpPr>
        <p:spPr>
          <a:xfrm rot="10800000">
            <a:off x="8939450" y="4492466"/>
            <a:ext cx="605666" cy="754867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9244268" y="1205569"/>
            <a:ext cx="334324" cy="43485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9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0"/>
    </mc:Choice>
    <mc:Fallback xmlns="">
      <p:transition spd="slow" advTm="96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" y="0"/>
            <a:ext cx="5624186" cy="4133589"/>
            <a:chOff x="6811688" y="0"/>
            <a:chExt cx="5380312" cy="4026828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1688" y="0"/>
              <a:ext cx="5380312" cy="4026828"/>
            </a:xfrm>
            <a:prstGeom prst="rect">
              <a:avLst/>
            </a:prstGeom>
          </p:spPr>
        </p:pic>
        <p:sp>
          <p:nvSpPr>
            <p:cNvPr id="35" name="Стрелка вниз 34"/>
            <p:cNvSpPr/>
            <p:nvPr/>
          </p:nvSpPr>
          <p:spPr>
            <a:xfrm rot="16200000">
              <a:off x="7517822" y="1409532"/>
              <a:ext cx="546538" cy="641131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 вниз 21"/>
            <p:cNvSpPr/>
            <p:nvPr/>
          </p:nvSpPr>
          <p:spPr>
            <a:xfrm>
              <a:off x="9701758" y="475509"/>
              <a:ext cx="546538" cy="641131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470525" y="1545432"/>
              <a:ext cx="288604" cy="3597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378713" y="3051540"/>
              <a:ext cx="3332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3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7" name="Стрелка вниз 26"/>
            <p:cNvSpPr/>
            <p:nvPr/>
          </p:nvSpPr>
          <p:spPr>
            <a:xfrm rot="5567748">
              <a:off x="10503729" y="1709731"/>
              <a:ext cx="546538" cy="641131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864861" y="1836178"/>
              <a:ext cx="288604" cy="3597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3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41" name="Стрелка вниз 40"/>
            <p:cNvSpPr/>
            <p:nvPr/>
          </p:nvSpPr>
          <p:spPr>
            <a:xfrm rot="10800000">
              <a:off x="9228575" y="2732932"/>
              <a:ext cx="546538" cy="641131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852626" y="453533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4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8" r="71963" b="40456"/>
          <a:stretch/>
        </p:blipFill>
        <p:spPr>
          <a:xfrm>
            <a:off x="7008596" y="664584"/>
            <a:ext cx="3740683" cy="49974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128892"/>
            <a:ext cx="5624186" cy="1757680"/>
          </a:xfrm>
          <a:prstGeom prst="rect">
            <a:avLst/>
          </a:prstGeom>
          <a:solidFill>
            <a:srgbClr val="7FD7F7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2510" y="4517072"/>
            <a:ext cx="51104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Табличка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с названием университета, корпуса и графиком работы дублированием информации на шрифте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Брайля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022" y="4537392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8064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3"/>
    </mc:Choice>
    <mc:Fallback xmlns="">
      <p:transition spd="slow" advTm="166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30480" y="4110288"/>
            <a:ext cx="5679439" cy="1757680"/>
          </a:xfrm>
          <a:prstGeom prst="rect">
            <a:avLst/>
          </a:prstGeom>
          <a:solidFill>
            <a:srgbClr val="7FD7F7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5685" y="4343968"/>
            <a:ext cx="506850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</a:endParaRP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Расширенный входной дверной проем 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с нанесением желтой сигнальной ленты 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для  лиц с нарушениями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зрения.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</a:endParaRP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" y="0"/>
            <a:ext cx="5624186" cy="4133589"/>
            <a:chOff x="6811688" y="0"/>
            <a:chExt cx="5380312" cy="4026828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1688" y="0"/>
              <a:ext cx="5380312" cy="4026828"/>
            </a:xfrm>
            <a:prstGeom prst="rect">
              <a:avLst/>
            </a:prstGeom>
          </p:spPr>
        </p:pic>
        <p:sp>
          <p:nvSpPr>
            <p:cNvPr id="41" name="Стрелка вниз 40"/>
            <p:cNvSpPr/>
            <p:nvPr/>
          </p:nvSpPr>
          <p:spPr>
            <a:xfrm rot="10800000">
              <a:off x="9228575" y="2732932"/>
              <a:ext cx="546538" cy="641131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 вниз 21"/>
            <p:cNvSpPr/>
            <p:nvPr/>
          </p:nvSpPr>
          <p:spPr>
            <a:xfrm>
              <a:off x="9701758" y="475509"/>
              <a:ext cx="546538" cy="641131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433100" y="1552820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2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375239" y="3088938"/>
              <a:ext cx="3332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3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5" name="Стрелка вниз 34"/>
            <p:cNvSpPr/>
            <p:nvPr/>
          </p:nvSpPr>
          <p:spPr>
            <a:xfrm rot="16200000">
              <a:off x="7517822" y="1409532"/>
              <a:ext cx="546538" cy="641131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трелка вниз 26"/>
            <p:cNvSpPr/>
            <p:nvPr/>
          </p:nvSpPr>
          <p:spPr>
            <a:xfrm rot="5567748">
              <a:off x="10503729" y="1709731"/>
              <a:ext cx="546538" cy="641131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838932" y="1820211"/>
              <a:ext cx="288604" cy="3597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3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827977" y="437896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4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2" t="15815" r="27217" b="27534"/>
          <a:stretch/>
        </p:blipFill>
        <p:spPr>
          <a:xfrm>
            <a:off x="7020560" y="1146245"/>
            <a:ext cx="4170675" cy="44754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4000" y="465456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93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3"/>
    </mc:Choice>
    <mc:Fallback xmlns="">
      <p:transition spd="slow" advTm="138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-30480" y="4120448"/>
            <a:ext cx="5679439" cy="1757680"/>
          </a:xfrm>
          <a:prstGeom prst="rect">
            <a:avLst/>
          </a:prstGeom>
          <a:solidFill>
            <a:srgbClr val="7FD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719" y="4621705"/>
            <a:ext cx="56263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2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На стеклянной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поверхности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дверей нанесена контрастная маркировка; 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/>
              <a:t> 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624186" cy="4133589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88701" y="1495453"/>
            <a:ext cx="670192" cy="561028"/>
            <a:chOff x="688701" y="1495453"/>
            <a:chExt cx="670192" cy="561028"/>
          </a:xfrm>
        </p:grpSpPr>
        <p:sp>
          <p:nvSpPr>
            <p:cNvPr id="31" name="TextBox 30"/>
            <p:cNvSpPr txBox="1"/>
            <p:nvPr/>
          </p:nvSpPr>
          <p:spPr>
            <a:xfrm>
              <a:off x="688701" y="1598038"/>
              <a:ext cx="315361" cy="3791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2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5" name="Стрелка вниз 34"/>
            <p:cNvSpPr/>
            <p:nvPr/>
          </p:nvSpPr>
          <p:spPr>
            <a:xfrm rot="16200000">
              <a:off x="743283" y="1440871"/>
              <a:ext cx="561028" cy="670192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809951" y="1803611"/>
            <a:ext cx="670192" cy="561028"/>
            <a:chOff x="3809951" y="1803611"/>
            <a:chExt cx="670192" cy="561028"/>
          </a:xfrm>
        </p:grpSpPr>
        <p:sp>
          <p:nvSpPr>
            <p:cNvPr id="27" name="Стрелка вниз 26"/>
            <p:cNvSpPr/>
            <p:nvPr/>
          </p:nvSpPr>
          <p:spPr>
            <a:xfrm rot="5567748">
              <a:off x="3864533" y="1749029"/>
              <a:ext cx="561028" cy="670192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191734" y="1899459"/>
              <a:ext cx="2400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3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526439" y="2805389"/>
            <a:ext cx="571311" cy="672152"/>
            <a:chOff x="2526439" y="2805389"/>
            <a:chExt cx="571311" cy="672152"/>
          </a:xfrm>
        </p:grpSpPr>
        <p:sp>
          <p:nvSpPr>
            <p:cNvPr id="32" name="TextBox 31"/>
            <p:cNvSpPr txBox="1"/>
            <p:nvPr/>
          </p:nvSpPr>
          <p:spPr>
            <a:xfrm>
              <a:off x="2672725" y="3098417"/>
              <a:ext cx="348345" cy="3791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3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41" name="Стрелка вниз 40"/>
            <p:cNvSpPr/>
            <p:nvPr/>
          </p:nvSpPr>
          <p:spPr>
            <a:xfrm rot="10800000">
              <a:off x="2526439" y="2805389"/>
              <a:ext cx="571311" cy="658129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021070" y="488116"/>
            <a:ext cx="571311" cy="658129"/>
            <a:chOff x="3021070" y="488116"/>
            <a:chExt cx="571311" cy="658129"/>
          </a:xfrm>
        </p:grpSpPr>
        <p:sp>
          <p:nvSpPr>
            <p:cNvPr id="22" name="Стрелка вниз 21"/>
            <p:cNvSpPr/>
            <p:nvPr/>
          </p:nvSpPr>
          <p:spPr>
            <a:xfrm>
              <a:off x="3021070" y="488116"/>
              <a:ext cx="571311" cy="65812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55882" y="488116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4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5" t="15816" r="27216" b="39032"/>
          <a:stretch/>
        </p:blipFill>
        <p:spPr>
          <a:xfrm>
            <a:off x="7184791" y="1356405"/>
            <a:ext cx="3884524" cy="3567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0" t="12277" r="26300" b="50000"/>
          <a:stretch>
            <a:fillRect/>
          </a:stretch>
        </p:blipFill>
        <p:spPr>
          <a:xfrm>
            <a:off x="9752626" y="858565"/>
            <a:ext cx="1746267" cy="1872494"/>
          </a:xfrm>
          <a:custGeom>
            <a:avLst/>
            <a:gdLst>
              <a:gd name="connsiteX0" fmla="*/ 708318 w 1416636"/>
              <a:gd name="connsiteY0" fmla="*/ 0 h 1519036"/>
              <a:gd name="connsiteX1" fmla="*/ 1416636 w 1416636"/>
              <a:gd name="connsiteY1" fmla="*/ 759518 h 1519036"/>
              <a:gd name="connsiteX2" fmla="*/ 708318 w 1416636"/>
              <a:gd name="connsiteY2" fmla="*/ 1519036 h 1519036"/>
              <a:gd name="connsiteX3" fmla="*/ 0 w 1416636"/>
              <a:gd name="connsiteY3" fmla="*/ 759518 h 1519036"/>
              <a:gd name="connsiteX4" fmla="*/ 708318 w 1416636"/>
              <a:gd name="connsiteY4" fmla="*/ 0 h 151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636" h="1519036">
                <a:moveTo>
                  <a:pt x="708318" y="0"/>
                </a:moveTo>
                <a:cubicBezTo>
                  <a:pt x="1099511" y="0"/>
                  <a:pt x="1416636" y="340048"/>
                  <a:pt x="1416636" y="759518"/>
                </a:cubicBezTo>
                <a:cubicBezTo>
                  <a:pt x="1416636" y="1178988"/>
                  <a:pt x="1099511" y="1519036"/>
                  <a:pt x="708318" y="1519036"/>
                </a:cubicBezTo>
                <a:cubicBezTo>
                  <a:pt x="317125" y="1519036"/>
                  <a:pt x="0" y="1178988"/>
                  <a:pt x="0" y="759518"/>
                </a:cubicBezTo>
                <a:cubicBezTo>
                  <a:pt x="0" y="340048"/>
                  <a:pt x="317125" y="0"/>
                  <a:pt x="708318" y="0"/>
                </a:cubicBezTo>
                <a:close/>
              </a:path>
            </a:pathLst>
          </a:custGeom>
          <a:ln w="57150">
            <a:solidFill>
              <a:srgbClr val="92D05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336657" y="4634846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4647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0"/>
    </mc:Choice>
    <mc:Fallback xmlns="">
      <p:transition spd="slow" advTm="212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920" y="551304"/>
            <a:ext cx="4326911" cy="57812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89" y="551304"/>
            <a:ext cx="4319389" cy="577120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3727135"/>
            <a:ext cx="4297680" cy="2585323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47675" indent="-265113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В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общежитии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имеется лифт; </a:t>
            </a:r>
          </a:p>
          <a:p>
            <a:pPr marL="447675" indent="-265113">
              <a:buFont typeface="+mj-lt"/>
              <a:buAutoNum type="arabicPeriod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</a:endParaRPr>
          </a:p>
          <a:p>
            <a:pPr marL="447675" indent="-265113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на 1 этаже имеется санузел для эксплуатации лицами, относящимися к маломобильным группам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населения.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2" t="14682" r="30588" b="50034"/>
          <a:stretch>
            <a:fillRect/>
          </a:stretch>
        </p:blipFill>
        <p:spPr>
          <a:xfrm>
            <a:off x="5933440" y="541250"/>
            <a:ext cx="1953358" cy="2322590"/>
          </a:xfrm>
          <a:custGeom>
            <a:avLst/>
            <a:gdLst>
              <a:gd name="connsiteX0" fmla="*/ 833120 w 1666240"/>
              <a:gd name="connsiteY0" fmla="*/ 0 h 1981200"/>
              <a:gd name="connsiteX1" fmla="*/ 1666240 w 1666240"/>
              <a:gd name="connsiteY1" fmla="*/ 990600 h 1981200"/>
              <a:gd name="connsiteX2" fmla="*/ 833120 w 1666240"/>
              <a:gd name="connsiteY2" fmla="*/ 1981200 h 1981200"/>
              <a:gd name="connsiteX3" fmla="*/ 0 w 1666240"/>
              <a:gd name="connsiteY3" fmla="*/ 990600 h 1981200"/>
              <a:gd name="connsiteX4" fmla="*/ 833120 w 1666240"/>
              <a:gd name="connsiteY4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240" h="1981200">
                <a:moveTo>
                  <a:pt x="833120" y="0"/>
                </a:moveTo>
                <a:cubicBezTo>
                  <a:pt x="1293239" y="0"/>
                  <a:pt x="1666240" y="443507"/>
                  <a:pt x="1666240" y="990600"/>
                </a:cubicBezTo>
                <a:cubicBezTo>
                  <a:pt x="1666240" y="1537693"/>
                  <a:pt x="1293239" y="1981200"/>
                  <a:pt x="833120" y="1981200"/>
                </a:cubicBezTo>
                <a:cubicBezTo>
                  <a:pt x="373001" y="1981200"/>
                  <a:pt x="0" y="1537693"/>
                  <a:pt x="0" y="990600"/>
                </a:cubicBezTo>
                <a:cubicBezTo>
                  <a:pt x="0" y="443507"/>
                  <a:pt x="373001" y="0"/>
                  <a:pt x="83312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120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"/>
    </mc:Choice>
    <mc:Fallback xmlns="">
      <p:transition spd="slow" advTm="1124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4635</TotalTime>
  <Words>212</Words>
  <Application>Microsoft Office PowerPoint</Application>
  <PresentationFormat>Широкоэкранный</PresentationFormat>
  <Paragraphs>62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Blogger Sans Light</vt:lpstr>
      <vt:lpstr>Book Antiqua</vt:lpstr>
      <vt:lpstr>Calibri</vt:lpstr>
      <vt:lpstr>Calibri Light</vt:lpstr>
      <vt:lpstr>Montserrat</vt:lpstr>
      <vt:lpstr>Montserrat ExtraBold</vt:lpstr>
      <vt:lpstr>Тема Office</vt:lpstr>
      <vt:lpstr>ДОСТУПНАЯ СРЕДА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219</cp:revision>
  <dcterms:created xsi:type="dcterms:W3CDTF">2023-06-21T11:33:50Z</dcterms:created>
  <dcterms:modified xsi:type="dcterms:W3CDTF">2023-10-12T07:22:05Z</dcterms:modified>
</cp:coreProperties>
</file>