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0" r:id="rId2"/>
    <p:sldId id="268" r:id="rId3"/>
    <p:sldId id="260" r:id="rId4"/>
    <p:sldId id="276" r:id="rId5"/>
    <p:sldId id="278" r:id="rId6"/>
    <p:sldId id="257" r:id="rId7"/>
    <p:sldId id="283" r:id="rId8"/>
    <p:sldId id="282" r:id="rId9"/>
    <p:sldId id="262" r:id="rId10"/>
    <p:sldId id="308" r:id="rId11"/>
    <p:sldId id="296" r:id="rId12"/>
    <p:sldId id="29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943021E-CB8E-4897-8D87-29FF2AE30F87}">
          <p14:sldIdLst>
            <p14:sldId id="300"/>
            <p14:sldId id="268"/>
            <p14:sldId id="260"/>
            <p14:sldId id="276"/>
            <p14:sldId id="278"/>
            <p14:sldId id="257"/>
            <p14:sldId id="283"/>
            <p14:sldId id="282"/>
            <p14:sldId id="262"/>
            <p14:sldId id="308"/>
            <p14:sldId id="296"/>
            <p14:sldId id="297"/>
          </p14:sldIdLst>
        </p14:section>
        <p14:section name="Раздел без заголовка" id="{48CBE8DF-900E-46F8-9667-118107D6A90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2" end="2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D7F7"/>
    <a:srgbClr val="FFFFFF"/>
    <a:srgbClr val="1B97C8"/>
    <a:srgbClr val="B8B4B2"/>
    <a:srgbClr val="4EA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96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16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D9A20-CF2E-4CBC-962F-C92474CE3C40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45E82-7F7F-49EF-9099-E7B9974E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78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DEE64-66A1-4CD1-8497-010D2754579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EA973-E862-4168-974D-372CF60E2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3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ка со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10"/>
          </p:nvPr>
        </p:nvSpPr>
        <p:spPr>
          <a:xfrm>
            <a:off x="7098790" y="0"/>
            <a:ext cx="5093210" cy="6858000"/>
          </a:xfrm>
          <a:custGeom>
            <a:avLst/>
            <a:gdLst>
              <a:gd name="connsiteX0" fmla="*/ 528835 w 5093210"/>
              <a:gd name="connsiteY0" fmla="*/ 6135506 h 6858000"/>
              <a:gd name="connsiteX1" fmla="*/ 1540811 w 5093210"/>
              <a:gd name="connsiteY1" fmla="*/ 6135506 h 6858000"/>
              <a:gd name="connsiteX2" fmla="*/ 1902058 w 5093210"/>
              <a:gd name="connsiteY2" fmla="*/ 6858000 h 6858000"/>
              <a:gd name="connsiteX3" fmla="*/ 167588 w 5093210"/>
              <a:gd name="connsiteY3" fmla="*/ 6858000 h 6858000"/>
              <a:gd name="connsiteX4" fmla="*/ 2120192 w 5093210"/>
              <a:gd name="connsiteY4" fmla="*/ 5061883 h 6858000"/>
              <a:gd name="connsiteX5" fmla="*/ 3132168 w 5093210"/>
              <a:gd name="connsiteY5" fmla="*/ 5061883 h 6858000"/>
              <a:gd name="connsiteX6" fmla="*/ 3638156 w 5093210"/>
              <a:gd name="connsiteY6" fmla="*/ 6073859 h 6858000"/>
              <a:gd name="connsiteX7" fmla="*/ 3246086 w 5093210"/>
              <a:gd name="connsiteY7" fmla="*/ 6858000 h 6858000"/>
              <a:gd name="connsiteX8" fmla="*/ 2006275 w 5093210"/>
              <a:gd name="connsiteY8" fmla="*/ 6858000 h 6858000"/>
              <a:gd name="connsiteX9" fmla="*/ 1614204 w 5093210"/>
              <a:gd name="connsiteY9" fmla="*/ 6073859 h 6858000"/>
              <a:gd name="connsiteX10" fmla="*/ 505988 w 5093210"/>
              <a:gd name="connsiteY10" fmla="*/ 4007836 h 6858000"/>
              <a:gd name="connsiteX11" fmla="*/ 1517964 w 5093210"/>
              <a:gd name="connsiteY11" fmla="*/ 4007836 h 6858000"/>
              <a:gd name="connsiteX12" fmla="*/ 2023952 w 5093210"/>
              <a:gd name="connsiteY12" fmla="*/ 5019812 h 6858000"/>
              <a:gd name="connsiteX13" fmla="*/ 1517964 w 5093210"/>
              <a:gd name="connsiteY13" fmla="*/ 6031788 h 6858000"/>
              <a:gd name="connsiteX14" fmla="*/ 505988 w 5093210"/>
              <a:gd name="connsiteY14" fmla="*/ 6031788 h 6858000"/>
              <a:gd name="connsiteX15" fmla="*/ 0 w 5093210"/>
              <a:gd name="connsiteY15" fmla="*/ 5019812 h 6858000"/>
              <a:gd name="connsiteX16" fmla="*/ 3719355 w 5093210"/>
              <a:gd name="connsiteY16" fmla="*/ 3980493 h 6858000"/>
              <a:gd name="connsiteX17" fmla="*/ 4731332 w 5093210"/>
              <a:gd name="connsiteY17" fmla="*/ 3980493 h 6858000"/>
              <a:gd name="connsiteX18" fmla="*/ 5093210 w 5093210"/>
              <a:gd name="connsiteY18" fmla="*/ 4704249 h 6858000"/>
              <a:gd name="connsiteX19" fmla="*/ 5093210 w 5093210"/>
              <a:gd name="connsiteY19" fmla="*/ 5280689 h 6858000"/>
              <a:gd name="connsiteX20" fmla="*/ 4731332 w 5093210"/>
              <a:gd name="connsiteY20" fmla="*/ 6004445 h 6858000"/>
              <a:gd name="connsiteX21" fmla="*/ 3719355 w 5093210"/>
              <a:gd name="connsiteY21" fmla="*/ 6004445 h 6858000"/>
              <a:gd name="connsiteX22" fmla="*/ 3213367 w 5093210"/>
              <a:gd name="connsiteY22" fmla="*/ 4992469 h 6858000"/>
              <a:gd name="connsiteX23" fmla="*/ 2120192 w 5093210"/>
              <a:gd name="connsiteY23" fmla="*/ 2924397 h 6858000"/>
              <a:gd name="connsiteX24" fmla="*/ 3132168 w 5093210"/>
              <a:gd name="connsiteY24" fmla="*/ 2924397 h 6858000"/>
              <a:gd name="connsiteX25" fmla="*/ 3638156 w 5093210"/>
              <a:gd name="connsiteY25" fmla="*/ 3936373 h 6858000"/>
              <a:gd name="connsiteX26" fmla="*/ 3132168 w 5093210"/>
              <a:gd name="connsiteY26" fmla="*/ 4948348 h 6858000"/>
              <a:gd name="connsiteX27" fmla="*/ 2120192 w 5093210"/>
              <a:gd name="connsiteY27" fmla="*/ 4948348 h 6858000"/>
              <a:gd name="connsiteX28" fmla="*/ 1614204 w 5093210"/>
              <a:gd name="connsiteY28" fmla="*/ 3936373 h 6858000"/>
              <a:gd name="connsiteX29" fmla="*/ 3712828 w 5093210"/>
              <a:gd name="connsiteY29" fmla="*/ 1862131 h 6858000"/>
              <a:gd name="connsiteX30" fmla="*/ 4724804 w 5093210"/>
              <a:gd name="connsiteY30" fmla="*/ 1862131 h 6858000"/>
              <a:gd name="connsiteX31" fmla="*/ 5093210 w 5093210"/>
              <a:gd name="connsiteY31" fmla="*/ 2598943 h 6858000"/>
              <a:gd name="connsiteX32" fmla="*/ 5093210 w 5093210"/>
              <a:gd name="connsiteY32" fmla="*/ 3149271 h 6858000"/>
              <a:gd name="connsiteX33" fmla="*/ 4724804 w 5093210"/>
              <a:gd name="connsiteY33" fmla="*/ 3886083 h 6858000"/>
              <a:gd name="connsiteX34" fmla="*/ 3712828 w 5093210"/>
              <a:gd name="connsiteY34" fmla="*/ 3886083 h 6858000"/>
              <a:gd name="connsiteX35" fmla="*/ 3206840 w 5093210"/>
              <a:gd name="connsiteY35" fmla="*/ 2874107 h 6858000"/>
              <a:gd name="connsiteX36" fmla="*/ 2115175 w 5093210"/>
              <a:gd name="connsiteY36" fmla="*/ 782203 h 6858000"/>
              <a:gd name="connsiteX37" fmla="*/ 3127151 w 5093210"/>
              <a:gd name="connsiteY37" fmla="*/ 782203 h 6858000"/>
              <a:gd name="connsiteX38" fmla="*/ 3633139 w 5093210"/>
              <a:gd name="connsiteY38" fmla="*/ 1794179 h 6858000"/>
              <a:gd name="connsiteX39" fmla="*/ 3127151 w 5093210"/>
              <a:gd name="connsiteY39" fmla="*/ 2806155 h 6858000"/>
              <a:gd name="connsiteX40" fmla="*/ 2115175 w 5093210"/>
              <a:gd name="connsiteY40" fmla="*/ 2806155 h 6858000"/>
              <a:gd name="connsiteX41" fmla="*/ 1609187 w 5093210"/>
              <a:gd name="connsiteY41" fmla="*/ 1794179 h 6858000"/>
              <a:gd name="connsiteX42" fmla="*/ 3586493 w 5093210"/>
              <a:gd name="connsiteY42" fmla="*/ 0 h 6858000"/>
              <a:gd name="connsiteX43" fmla="*/ 4862507 w 5093210"/>
              <a:gd name="connsiteY43" fmla="*/ 0 h 6858000"/>
              <a:gd name="connsiteX44" fmla="*/ 5093210 w 5093210"/>
              <a:gd name="connsiteY44" fmla="*/ 461406 h 6858000"/>
              <a:gd name="connsiteX45" fmla="*/ 5093210 w 5093210"/>
              <a:gd name="connsiteY45" fmla="*/ 1034470 h 6858000"/>
              <a:gd name="connsiteX46" fmla="*/ 4730488 w 5093210"/>
              <a:gd name="connsiteY46" fmla="*/ 1759914 h 6858000"/>
              <a:gd name="connsiteX47" fmla="*/ 3718512 w 5093210"/>
              <a:gd name="connsiteY47" fmla="*/ 1759914 h 6858000"/>
              <a:gd name="connsiteX48" fmla="*/ 3212524 w 5093210"/>
              <a:gd name="connsiteY48" fmla="*/ 747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093210" h="6858000">
                <a:moveTo>
                  <a:pt x="528835" y="6135506"/>
                </a:moveTo>
                <a:lnTo>
                  <a:pt x="1540811" y="6135506"/>
                </a:lnTo>
                <a:lnTo>
                  <a:pt x="1902058" y="6858000"/>
                </a:lnTo>
                <a:lnTo>
                  <a:pt x="167588" y="6858000"/>
                </a:lnTo>
                <a:close/>
                <a:moveTo>
                  <a:pt x="2120192" y="5061883"/>
                </a:moveTo>
                <a:lnTo>
                  <a:pt x="3132168" y="5061883"/>
                </a:lnTo>
                <a:lnTo>
                  <a:pt x="3638156" y="6073859"/>
                </a:lnTo>
                <a:lnTo>
                  <a:pt x="3246086" y="6858000"/>
                </a:lnTo>
                <a:lnTo>
                  <a:pt x="2006275" y="6858000"/>
                </a:lnTo>
                <a:lnTo>
                  <a:pt x="1614204" y="6073859"/>
                </a:lnTo>
                <a:close/>
                <a:moveTo>
                  <a:pt x="505988" y="4007836"/>
                </a:moveTo>
                <a:lnTo>
                  <a:pt x="1517964" y="4007836"/>
                </a:lnTo>
                <a:lnTo>
                  <a:pt x="2023952" y="5019812"/>
                </a:lnTo>
                <a:lnTo>
                  <a:pt x="1517964" y="6031788"/>
                </a:lnTo>
                <a:lnTo>
                  <a:pt x="505988" y="6031788"/>
                </a:lnTo>
                <a:lnTo>
                  <a:pt x="0" y="5019812"/>
                </a:lnTo>
                <a:close/>
                <a:moveTo>
                  <a:pt x="3719355" y="3980493"/>
                </a:moveTo>
                <a:lnTo>
                  <a:pt x="4731332" y="3980493"/>
                </a:lnTo>
                <a:lnTo>
                  <a:pt x="5093210" y="4704249"/>
                </a:lnTo>
                <a:lnTo>
                  <a:pt x="5093210" y="5280689"/>
                </a:lnTo>
                <a:lnTo>
                  <a:pt x="4731332" y="6004445"/>
                </a:lnTo>
                <a:lnTo>
                  <a:pt x="3719355" y="6004445"/>
                </a:lnTo>
                <a:lnTo>
                  <a:pt x="3213367" y="4992469"/>
                </a:lnTo>
                <a:close/>
                <a:moveTo>
                  <a:pt x="2120192" y="2924397"/>
                </a:moveTo>
                <a:lnTo>
                  <a:pt x="3132168" y="2924397"/>
                </a:lnTo>
                <a:lnTo>
                  <a:pt x="3638156" y="3936373"/>
                </a:lnTo>
                <a:lnTo>
                  <a:pt x="3132168" y="4948348"/>
                </a:lnTo>
                <a:lnTo>
                  <a:pt x="2120192" y="4948348"/>
                </a:lnTo>
                <a:lnTo>
                  <a:pt x="1614204" y="3936373"/>
                </a:lnTo>
                <a:close/>
                <a:moveTo>
                  <a:pt x="3712828" y="1862131"/>
                </a:moveTo>
                <a:lnTo>
                  <a:pt x="4724804" y="1862131"/>
                </a:lnTo>
                <a:lnTo>
                  <a:pt x="5093210" y="2598943"/>
                </a:lnTo>
                <a:lnTo>
                  <a:pt x="5093210" y="3149271"/>
                </a:lnTo>
                <a:lnTo>
                  <a:pt x="4724804" y="3886083"/>
                </a:lnTo>
                <a:lnTo>
                  <a:pt x="3712828" y="3886083"/>
                </a:lnTo>
                <a:lnTo>
                  <a:pt x="3206840" y="2874107"/>
                </a:lnTo>
                <a:close/>
                <a:moveTo>
                  <a:pt x="2115175" y="782203"/>
                </a:moveTo>
                <a:lnTo>
                  <a:pt x="3127151" y="782203"/>
                </a:lnTo>
                <a:lnTo>
                  <a:pt x="3633139" y="1794179"/>
                </a:lnTo>
                <a:lnTo>
                  <a:pt x="3127151" y="2806155"/>
                </a:lnTo>
                <a:lnTo>
                  <a:pt x="2115175" y="2806155"/>
                </a:lnTo>
                <a:lnTo>
                  <a:pt x="1609187" y="1794179"/>
                </a:lnTo>
                <a:close/>
                <a:moveTo>
                  <a:pt x="3586493" y="0"/>
                </a:moveTo>
                <a:lnTo>
                  <a:pt x="4862507" y="0"/>
                </a:lnTo>
                <a:lnTo>
                  <a:pt x="5093210" y="461406"/>
                </a:lnTo>
                <a:lnTo>
                  <a:pt x="5093210" y="1034470"/>
                </a:lnTo>
                <a:lnTo>
                  <a:pt x="4730488" y="1759914"/>
                </a:lnTo>
                <a:lnTo>
                  <a:pt x="3718512" y="1759914"/>
                </a:lnTo>
                <a:lnTo>
                  <a:pt x="3212524" y="7479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42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2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10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9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0828" y="1514217"/>
            <a:ext cx="5026644" cy="2380691"/>
          </a:xfrm>
        </p:spPr>
        <p:txBody>
          <a:bodyPr anchor="b"/>
          <a:lstStyle>
            <a:lvl1pPr algn="ctr">
              <a:defRPr sz="6000"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90828" y="4141878"/>
            <a:ext cx="5026644" cy="2013150"/>
          </a:xfrm>
        </p:spPr>
        <p:txBody>
          <a:bodyPr/>
          <a:lstStyle>
            <a:lvl1pPr marL="0" indent="0" algn="ctr">
              <a:buNone/>
              <a:defRPr sz="2400">
                <a:latin typeface="Blogger Sans Light" panose="02000506030000020004" pitchFamily="50" charset="0"/>
                <a:ea typeface="Blogger Sans Light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43943"/>
            <a:ext cx="469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</a:t>
            </a:r>
            <a:r>
              <a:rPr lang="ru-RU" sz="320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ГОСУДАРСТВЕННЫЙ</a:t>
            </a:r>
            <a:br>
              <a:rPr lang="ru-RU" sz="320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sz="320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</a:t>
            </a:r>
          </a:p>
          <a:p>
            <a:r>
              <a:rPr lang="ru-RU" sz="320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УНИВЕРСИТЕТ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19930" y="656823"/>
            <a:ext cx="0" cy="20477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4722" r="68312" b="37500"/>
          <a:stretch/>
        </p:blipFill>
        <p:spPr>
          <a:xfrm>
            <a:off x="1653363" y="3349989"/>
            <a:ext cx="25717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Рисунок 60"/>
          <p:cNvSpPr>
            <a:spLocks noGrp="1"/>
          </p:cNvSpPr>
          <p:nvPr>
            <p:ph type="pic" sz="quarter" idx="10"/>
          </p:nvPr>
        </p:nvSpPr>
        <p:spPr>
          <a:xfrm>
            <a:off x="7568964" y="-660128"/>
            <a:ext cx="4801061" cy="8140355"/>
          </a:xfrm>
          <a:custGeom>
            <a:avLst/>
            <a:gdLst>
              <a:gd name="connsiteX0" fmla="*/ 2595522 w 4801061"/>
              <a:gd name="connsiteY0" fmla="*/ 6700355 h 8140355"/>
              <a:gd name="connsiteX1" fmla="*/ 3315522 w 4801061"/>
              <a:gd name="connsiteY1" fmla="*/ 6700355 h 8140355"/>
              <a:gd name="connsiteX2" fmla="*/ 3675522 w 4801061"/>
              <a:gd name="connsiteY2" fmla="*/ 7420355 h 8140355"/>
              <a:gd name="connsiteX3" fmla="*/ 3315522 w 4801061"/>
              <a:gd name="connsiteY3" fmla="*/ 8140355 h 8140355"/>
              <a:gd name="connsiteX4" fmla="*/ 2595522 w 4801061"/>
              <a:gd name="connsiteY4" fmla="*/ 8140355 h 8140355"/>
              <a:gd name="connsiteX5" fmla="*/ 2235522 w 4801061"/>
              <a:gd name="connsiteY5" fmla="*/ 7420355 h 8140355"/>
              <a:gd name="connsiteX6" fmla="*/ 360000 w 4801061"/>
              <a:gd name="connsiteY6" fmla="*/ 6690648 h 8140355"/>
              <a:gd name="connsiteX7" fmla="*/ 1080000 w 4801061"/>
              <a:gd name="connsiteY7" fmla="*/ 6690648 h 8140355"/>
              <a:gd name="connsiteX8" fmla="*/ 1440000 w 4801061"/>
              <a:gd name="connsiteY8" fmla="*/ 7410648 h 8140355"/>
              <a:gd name="connsiteX9" fmla="*/ 1080000 w 4801061"/>
              <a:gd name="connsiteY9" fmla="*/ 8130648 h 8140355"/>
              <a:gd name="connsiteX10" fmla="*/ 360000 w 4801061"/>
              <a:gd name="connsiteY10" fmla="*/ 8130648 h 8140355"/>
              <a:gd name="connsiteX11" fmla="*/ 0 w 4801061"/>
              <a:gd name="connsiteY11" fmla="*/ 7410648 h 8140355"/>
              <a:gd name="connsiteX12" fmla="*/ 3700737 w 4801061"/>
              <a:gd name="connsiteY12" fmla="*/ 5965432 h 8140355"/>
              <a:gd name="connsiteX13" fmla="*/ 4420737 w 4801061"/>
              <a:gd name="connsiteY13" fmla="*/ 5965432 h 8140355"/>
              <a:gd name="connsiteX14" fmla="*/ 4780737 w 4801061"/>
              <a:gd name="connsiteY14" fmla="*/ 6685432 h 8140355"/>
              <a:gd name="connsiteX15" fmla="*/ 4420737 w 4801061"/>
              <a:gd name="connsiteY15" fmla="*/ 7405432 h 8140355"/>
              <a:gd name="connsiteX16" fmla="*/ 3700737 w 4801061"/>
              <a:gd name="connsiteY16" fmla="*/ 7405432 h 8140355"/>
              <a:gd name="connsiteX17" fmla="*/ 3340737 w 4801061"/>
              <a:gd name="connsiteY17" fmla="*/ 6685432 h 8140355"/>
              <a:gd name="connsiteX18" fmla="*/ 1483476 w 4801061"/>
              <a:gd name="connsiteY18" fmla="*/ 5955235 h 8140355"/>
              <a:gd name="connsiteX19" fmla="*/ 2203476 w 4801061"/>
              <a:gd name="connsiteY19" fmla="*/ 5955235 h 8140355"/>
              <a:gd name="connsiteX20" fmla="*/ 2563476 w 4801061"/>
              <a:gd name="connsiteY20" fmla="*/ 6675235 h 8140355"/>
              <a:gd name="connsiteX21" fmla="*/ 2203476 w 4801061"/>
              <a:gd name="connsiteY21" fmla="*/ 7395235 h 8140355"/>
              <a:gd name="connsiteX22" fmla="*/ 1483476 w 4801061"/>
              <a:gd name="connsiteY22" fmla="*/ 7395235 h 8140355"/>
              <a:gd name="connsiteX23" fmla="*/ 1123476 w 4801061"/>
              <a:gd name="connsiteY23" fmla="*/ 6675235 h 8140355"/>
              <a:gd name="connsiteX24" fmla="*/ 2595522 w 4801061"/>
              <a:gd name="connsiteY24" fmla="*/ 5210115 h 8140355"/>
              <a:gd name="connsiteX25" fmla="*/ 3315522 w 4801061"/>
              <a:gd name="connsiteY25" fmla="*/ 5210115 h 8140355"/>
              <a:gd name="connsiteX26" fmla="*/ 3675522 w 4801061"/>
              <a:gd name="connsiteY26" fmla="*/ 5930115 h 8140355"/>
              <a:gd name="connsiteX27" fmla="*/ 3315522 w 4801061"/>
              <a:gd name="connsiteY27" fmla="*/ 6650115 h 8140355"/>
              <a:gd name="connsiteX28" fmla="*/ 2595522 w 4801061"/>
              <a:gd name="connsiteY28" fmla="*/ 6650115 h 8140355"/>
              <a:gd name="connsiteX29" fmla="*/ 2235522 w 4801061"/>
              <a:gd name="connsiteY29" fmla="*/ 5930115 h 8140355"/>
              <a:gd name="connsiteX30" fmla="*/ 360000 w 4801061"/>
              <a:gd name="connsiteY30" fmla="*/ 5210115 h 8140355"/>
              <a:gd name="connsiteX31" fmla="*/ 1080000 w 4801061"/>
              <a:gd name="connsiteY31" fmla="*/ 5210115 h 8140355"/>
              <a:gd name="connsiteX32" fmla="*/ 1440000 w 4801061"/>
              <a:gd name="connsiteY32" fmla="*/ 5930115 h 8140355"/>
              <a:gd name="connsiteX33" fmla="*/ 1080000 w 4801061"/>
              <a:gd name="connsiteY33" fmla="*/ 6650115 h 8140355"/>
              <a:gd name="connsiteX34" fmla="*/ 360000 w 4801061"/>
              <a:gd name="connsiteY34" fmla="*/ 6650115 h 8140355"/>
              <a:gd name="connsiteX35" fmla="*/ 0 w 4801061"/>
              <a:gd name="connsiteY35" fmla="*/ 5930115 h 8140355"/>
              <a:gd name="connsiteX36" fmla="*/ 1483476 w 4801061"/>
              <a:gd name="connsiteY36" fmla="*/ 4464995 h 8140355"/>
              <a:gd name="connsiteX37" fmla="*/ 2203476 w 4801061"/>
              <a:gd name="connsiteY37" fmla="*/ 4464995 h 8140355"/>
              <a:gd name="connsiteX38" fmla="*/ 2563476 w 4801061"/>
              <a:gd name="connsiteY38" fmla="*/ 5184995 h 8140355"/>
              <a:gd name="connsiteX39" fmla="*/ 2203476 w 4801061"/>
              <a:gd name="connsiteY39" fmla="*/ 5904995 h 8140355"/>
              <a:gd name="connsiteX40" fmla="*/ 1483476 w 4801061"/>
              <a:gd name="connsiteY40" fmla="*/ 5904995 h 8140355"/>
              <a:gd name="connsiteX41" fmla="*/ 1123476 w 4801061"/>
              <a:gd name="connsiteY41" fmla="*/ 5184995 h 8140355"/>
              <a:gd name="connsiteX42" fmla="*/ 2595522 w 4801061"/>
              <a:gd name="connsiteY42" fmla="*/ 3729582 h 8140355"/>
              <a:gd name="connsiteX43" fmla="*/ 3315522 w 4801061"/>
              <a:gd name="connsiteY43" fmla="*/ 3729582 h 8140355"/>
              <a:gd name="connsiteX44" fmla="*/ 3675522 w 4801061"/>
              <a:gd name="connsiteY44" fmla="*/ 4449582 h 8140355"/>
              <a:gd name="connsiteX45" fmla="*/ 3315522 w 4801061"/>
              <a:gd name="connsiteY45" fmla="*/ 5169582 h 8140355"/>
              <a:gd name="connsiteX46" fmla="*/ 2595522 w 4801061"/>
              <a:gd name="connsiteY46" fmla="*/ 5169582 h 8140355"/>
              <a:gd name="connsiteX47" fmla="*/ 2235522 w 4801061"/>
              <a:gd name="connsiteY47" fmla="*/ 4449582 h 8140355"/>
              <a:gd name="connsiteX48" fmla="*/ 3721062 w 4801061"/>
              <a:gd name="connsiteY48" fmla="*/ 2999875 h 8140355"/>
              <a:gd name="connsiteX49" fmla="*/ 4441062 w 4801061"/>
              <a:gd name="connsiteY49" fmla="*/ 2999875 h 8140355"/>
              <a:gd name="connsiteX50" fmla="*/ 4801061 w 4801061"/>
              <a:gd name="connsiteY50" fmla="*/ 3719873 h 8140355"/>
              <a:gd name="connsiteX51" fmla="*/ 4801061 w 4801061"/>
              <a:gd name="connsiteY51" fmla="*/ 3719877 h 8140355"/>
              <a:gd name="connsiteX52" fmla="*/ 4441062 w 4801061"/>
              <a:gd name="connsiteY52" fmla="*/ 4439875 h 8140355"/>
              <a:gd name="connsiteX53" fmla="*/ 3721062 w 4801061"/>
              <a:gd name="connsiteY53" fmla="*/ 4439875 h 8140355"/>
              <a:gd name="connsiteX54" fmla="*/ 3361062 w 4801061"/>
              <a:gd name="connsiteY54" fmla="*/ 3719875 h 8140355"/>
              <a:gd name="connsiteX55" fmla="*/ 2595522 w 4801061"/>
              <a:gd name="connsiteY55" fmla="*/ 2239343 h 8140355"/>
              <a:gd name="connsiteX56" fmla="*/ 3315522 w 4801061"/>
              <a:gd name="connsiteY56" fmla="*/ 2239343 h 8140355"/>
              <a:gd name="connsiteX57" fmla="*/ 3675522 w 4801061"/>
              <a:gd name="connsiteY57" fmla="*/ 2959342 h 8140355"/>
              <a:gd name="connsiteX58" fmla="*/ 3315522 w 4801061"/>
              <a:gd name="connsiteY58" fmla="*/ 3679342 h 8140355"/>
              <a:gd name="connsiteX59" fmla="*/ 2595522 w 4801061"/>
              <a:gd name="connsiteY59" fmla="*/ 3679342 h 8140355"/>
              <a:gd name="connsiteX60" fmla="*/ 2235522 w 4801061"/>
              <a:gd name="connsiteY60" fmla="*/ 2959342 h 8140355"/>
              <a:gd name="connsiteX61" fmla="*/ 1483476 w 4801061"/>
              <a:gd name="connsiteY61" fmla="*/ 1490240 h 8140355"/>
              <a:gd name="connsiteX62" fmla="*/ 2203476 w 4801061"/>
              <a:gd name="connsiteY62" fmla="*/ 1490240 h 8140355"/>
              <a:gd name="connsiteX63" fmla="*/ 2563476 w 4801061"/>
              <a:gd name="connsiteY63" fmla="*/ 2210240 h 8140355"/>
              <a:gd name="connsiteX64" fmla="*/ 2203476 w 4801061"/>
              <a:gd name="connsiteY64" fmla="*/ 2930239 h 8140355"/>
              <a:gd name="connsiteX65" fmla="*/ 1483476 w 4801061"/>
              <a:gd name="connsiteY65" fmla="*/ 2930239 h 8140355"/>
              <a:gd name="connsiteX66" fmla="*/ 1123476 w 4801061"/>
              <a:gd name="connsiteY66" fmla="*/ 2210240 h 8140355"/>
              <a:gd name="connsiteX67" fmla="*/ 3707568 w 4801061"/>
              <a:gd name="connsiteY67" fmla="*/ 1490239 h 8140355"/>
              <a:gd name="connsiteX68" fmla="*/ 4427568 w 4801061"/>
              <a:gd name="connsiteY68" fmla="*/ 1490239 h 8140355"/>
              <a:gd name="connsiteX69" fmla="*/ 4787568 w 4801061"/>
              <a:gd name="connsiteY69" fmla="*/ 2210239 h 8140355"/>
              <a:gd name="connsiteX70" fmla="*/ 4427568 w 4801061"/>
              <a:gd name="connsiteY70" fmla="*/ 2930239 h 8140355"/>
              <a:gd name="connsiteX71" fmla="*/ 3707568 w 4801061"/>
              <a:gd name="connsiteY71" fmla="*/ 2930239 h 8140355"/>
              <a:gd name="connsiteX72" fmla="*/ 3347568 w 4801061"/>
              <a:gd name="connsiteY72" fmla="*/ 2210239 h 8140355"/>
              <a:gd name="connsiteX73" fmla="*/ 2595522 w 4801061"/>
              <a:gd name="connsiteY73" fmla="*/ 745120 h 8140355"/>
              <a:gd name="connsiteX74" fmla="*/ 3315522 w 4801061"/>
              <a:gd name="connsiteY74" fmla="*/ 745120 h 8140355"/>
              <a:gd name="connsiteX75" fmla="*/ 3675522 w 4801061"/>
              <a:gd name="connsiteY75" fmla="*/ 1465119 h 8140355"/>
              <a:gd name="connsiteX76" fmla="*/ 3315522 w 4801061"/>
              <a:gd name="connsiteY76" fmla="*/ 2185119 h 8140355"/>
              <a:gd name="connsiteX77" fmla="*/ 2595522 w 4801061"/>
              <a:gd name="connsiteY77" fmla="*/ 2185119 h 8140355"/>
              <a:gd name="connsiteX78" fmla="*/ 2235522 w 4801061"/>
              <a:gd name="connsiteY78" fmla="*/ 1465119 h 8140355"/>
              <a:gd name="connsiteX79" fmla="*/ 1483476 w 4801061"/>
              <a:gd name="connsiteY79" fmla="*/ 0 h 8140355"/>
              <a:gd name="connsiteX80" fmla="*/ 2203476 w 4801061"/>
              <a:gd name="connsiteY80" fmla="*/ 0 h 8140355"/>
              <a:gd name="connsiteX81" fmla="*/ 2563476 w 4801061"/>
              <a:gd name="connsiteY81" fmla="*/ 720000 h 8140355"/>
              <a:gd name="connsiteX82" fmla="*/ 2203476 w 4801061"/>
              <a:gd name="connsiteY82" fmla="*/ 1440000 h 8140355"/>
              <a:gd name="connsiteX83" fmla="*/ 1483476 w 4801061"/>
              <a:gd name="connsiteY83" fmla="*/ 1440000 h 8140355"/>
              <a:gd name="connsiteX84" fmla="*/ 1123476 w 4801061"/>
              <a:gd name="connsiteY84" fmla="*/ 720000 h 814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801061" h="8140355">
                <a:moveTo>
                  <a:pt x="2595522" y="6700355"/>
                </a:moveTo>
                <a:lnTo>
                  <a:pt x="3315522" y="6700355"/>
                </a:lnTo>
                <a:lnTo>
                  <a:pt x="3675522" y="7420355"/>
                </a:lnTo>
                <a:lnTo>
                  <a:pt x="3315522" y="8140355"/>
                </a:lnTo>
                <a:lnTo>
                  <a:pt x="2595522" y="8140355"/>
                </a:lnTo>
                <a:lnTo>
                  <a:pt x="2235522" y="7420355"/>
                </a:lnTo>
                <a:close/>
                <a:moveTo>
                  <a:pt x="360000" y="6690648"/>
                </a:moveTo>
                <a:lnTo>
                  <a:pt x="1080000" y="6690648"/>
                </a:lnTo>
                <a:lnTo>
                  <a:pt x="1440000" y="7410648"/>
                </a:lnTo>
                <a:lnTo>
                  <a:pt x="1080000" y="8130648"/>
                </a:lnTo>
                <a:lnTo>
                  <a:pt x="360000" y="8130648"/>
                </a:lnTo>
                <a:lnTo>
                  <a:pt x="0" y="7410648"/>
                </a:lnTo>
                <a:close/>
                <a:moveTo>
                  <a:pt x="3700737" y="5965432"/>
                </a:moveTo>
                <a:lnTo>
                  <a:pt x="4420737" y="5965432"/>
                </a:lnTo>
                <a:lnTo>
                  <a:pt x="4780737" y="6685432"/>
                </a:lnTo>
                <a:lnTo>
                  <a:pt x="4420737" y="7405432"/>
                </a:lnTo>
                <a:lnTo>
                  <a:pt x="3700737" y="7405432"/>
                </a:lnTo>
                <a:lnTo>
                  <a:pt x="3340737" y="6685432"/>
                </a:lnTo>
                <a:close/>
                <a:moveTo>
                  <a:pt x="1483476" y="5955235"/>
                </a:moveTo>
                <a:lnTo>
                  <a:pt x="2203476" y="5955235"/>
                </a:lnTo>
                <a:lnTo>
                  <a:pt x="2563476" y="6675235"/>
                </a:lnTo>
                <a:lnTo>
                  <a:pt x="2203476" y="7395235"/>
                </a:lnTo>
                <a:lnTo>
                  <a:pt x="1483476" y="7395235"/>
                </a:lnTo>
                <a:lnTo>
                  <a:pt x="1123476" y="6675235"/>
                </a:lnTo>
                <a:close/>
                <a:moveTo>
                  <a:pt x="2595522" y="5210115"/>
                </a:moveTo>
                <a:lnTo>
                  <a:pt x="3315522" y="5210115"/>
                </a:lnTo>
                <a:lnTo>
                  <a:pt x="3675522" y="5930115"/>
                </a:lnTo>
                <a:lnTo>
                  <a:pt x="3315522" y="6650115"/>
                </a:lnTo>
                <a:lnTo>
                  <a:pt x="2595522" y="6650115"/>
                </a:lnTo>
                <a:lnTo>
                  <a:pt x="2235522" y="5930115"/>
                </a:lnTo>
                <a:close/>
                <a:moveTo>
                  <a:pt x="360000" y="5210115"/>
                </a:moveTo>
                <a:lnTo>
                  <a:pt x="1080000" y="5210115"/>
                </a:lnTo>
                <a:lnTo>
                  <a:pt x="1440000" y="5930115"/>
                </a:lnTo>
                <a:lnTo>
                  <a:pt x="1080000" y="6650115"/>
                </a:lnTo>
                <a:lnTo>
                  <a:pt x="360000" y="6650115"/>
                </a:lnTo>
                <a:lnTo>
                  <a:pt x="0" y="5930115"/>
                </a:lnTo>
                <a:close/>
                <a:moveTo>
                  <a:pt x="1483476" y="4464995"/>
                </a:moveTo>
                <a:lnTo>
                  <a:pt x="2203476" y="4464995"/>
                </a:lnTo>
                <a:lnTo>
                  <a:pt x="2563476" y="5184995"/>
                </a:lnTo>
                <a:lnTo>
                  <a:pt x="2203476" y="5904995"/>
                </a:lnTo>
                <a:lnTo>
                  <a:pt x="1483476" y="5904995"/>
                </a:lnTo>
                <a:lnTo>
                  <a:pt x="1123476" y="5184995"/>
                </a:lnTo>
                <a:close/>
                <a:moveTo>
                  <a:pt x="2595522" y="3729582"/>
                </a:moveTo>
                <a:lnTo>
                  <a:pt x="3315522" y="3729582"/>
                </a:lnTo>
                <a:lnTo>
                  <a:pt x="3675522" y="4449582"/>
                </a:lnTo>
                <a:lnTo>
                  <a:pt x="3315522" y="5169582"/>
                </a:lnTo>
                <a:lnTo>
                  <a:pt x="2595522" y="5169582"/>
                </a:lnTo>
                <a:lnTo>
                  <a:pt x="2235522" y="4449582"/>
                </a:lnTo>
                <a:close/>
                <a:moveTo>
                  <a:pt x="3721062" y="2999875"/>
                </a:moveTo>
                <a:lnTo>
                  <a:pt x="4441062" y="2999875"/>
                </a:lnTo>
                <a:lnTo>
                  <a:pt x="4801061" y="3719873"/>
                </a:lnTo>
                <a:lnTo>
                  <a:pt x="4801061" y="3719877"/>
                </a:lnTo>
                <a:lnTo>
                  <a:pt x="4441062" y="4439875"/>
                </a:lnTo>
                <a:lnTo>
                  <a:pt x="3721062" y="4439875"/>
                </a:lnTo>
                <a:lnTo>
                  <a:pt x="3361062" y="3719875"/>
                </a:lnTo>
                <a:close/>
                <a:moveTo>
                  <a:pt x="2595522" y="2239343"/>
                </a:moveTo>
                <a:lnTo>
                  <a:pt x="3315522" y="2239343"/>
                </a:lnTo>
                <a:lnTo>
                  <a:pt x="3675522" y="2959342"/>
                </a:lnTo>
                <a:lnTo>
                  <a:pt x="3315522" y="3679342"/>
                </a:lnTo>
                <a:lnTo>
                  <a:pt x="2595522" y="3679342"/>
                </a:lnTo>
                <a:lnTo>
                  <a:pt x="2235522" y="2959342"/>
                </a:lnTo>
                <a:close/>
                <a:moveTo>
                  <a:pt x="1483476" y="1490240"/>
                </a:moveTo>
                <a:lnTo>
                  <a:pt x="2203476" y="1490240"/>
                </a:lnTo>
                <a:lnTo>
                  <a:pt x="2563476" y="2210240"/>
                </a:lnTo>
                <a:lnTo>
                  <a:pt x="2203476" y="2930239"/>
                </a:lnTo>
                <a:lnTo>
                  <a:pt x="1483476" y="2930239"/>
                </a:lnTo>
                <a:lnTo>
                  <a:pt x="1123476" y="2210240"/>
                </a:lnTo>
                <a:close/>
                <a:moveTo>
                  <a:pt x="3707568" y="1490239"/>
                </a:moveTo>
                <a:lnTo>
                  <a:pt x="4427568" y="1490239"/>
                </a:lnTo>
                <a:lnTo>
                  <a:pt x="4787568" y="2210239"/>
                </a:lnTo>
                <a:lnTo>
                  <a:pt x="4427568" y="2930239"/>
                </a:lnTo>
                <a:lnTo>
                  <a:pt x="3707568" y="2930239"/>
                </a:lnTo>
                <a:lnTo>
                  <a:pt x="3347568" y="2210239"/>
                </a:lnTo>
                <a:close/>
                <a:moveTo>
                  <a:pt x="2595522" y="745120"/>
                </a:moveTo>
                <a:lnTo>
                  <a:pt x="3315522" y="745120"/>
                </a:lnTo>
                <a:lnTo>
                  <a:pt x="3675522" y="1465119"/>
                </a:lnTo>
                <a:lnTo>
                  <a:pt x="3315522" y="2185119"/>
                </a:lnTo>
                <a:lnTo>
                  <a:pt x="2595522" y="2185119"/>
                </a:lnTo>
                <a:lnTo>
                  <a:pt x="2235522" y="1465119"/>
                </a:lnTo>
                <a:close/>
                <a:moveTo>
                  <a:pt x="1483476" y="0"/>
                </a:moveTo>
                <a:lnTo>
                  <a:pt x="2203476" y="0"/>
                </a:lnTo>
                <a:lnTo>
                  <a:pt x="2563476" y="720000"/>
                </a:lnTo>
                <a:lnTo>
                  <a:pt x="2203476" y="1440000"/>
                </a:lnTo>
                <a:lnTo>
                  <a:pt x="1483476" y="1440000"/>
                </a:lnTo>
                <a:lnTo>
                  <a:pt x="1123476" y="7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12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7372350" y="1598646"/>
            <a:ext cx="4493478" cy="5113304"/>
          </a:xfrm>
          <a:custGeom>
            <a:avLst/>
            <a:gdLst>
              <a:gd name="connsiteX0" fmla="*/ 2603478 w 4493478"/>
              <a:gd name="connsiteY0" fmla="*/ 2593500 h 5113304"/>
              <a:gd name="connsiteX1" fmla="*/ 3863478 w 4493478"/>
              <a:gd name="connsiteY1" fmla="*/ 2593500 h 5113304"/>
              <a:gd name="connsiteX2" fmla="*/ 4493478 w 4493478"/>
              <a:gd name="connsiteY2" fmla="*/ 3853499 h 5113304"/>
              <a:gd name="connsiteX3" fmla="*/ 3863575 w 4493478"/>
              <a:gd name="connsiteY3" fmla="*/ 5113304 h 5113304"/>
              <a:gd name="connsiteX4" fmla="*/ 2603381 w 4493478"/>
              <a:gd name="connsiteY4" fmla="*/ 5113304 h 5113304"/>
              <a:gd name="connsiteX5" fmla="*/ 1973478 w 4493478"/>
              <a:gd name="connsiteY5" fmla="*/ 3853499 h 5113304"/>
              <a:gd name="connsiteX6" fmla="*/ 630000 w 4493478"/>
              <a:gd name="connsiteY6" fmla="*/ 1297071 h 5113304"/>
              <a:gd name="connsiteX7" fmla="*/ 1890000 w 4493478"/>
              <a:gd name="connsiteY7" fmla="*/ 1297071 h 5113304"/>
              <a:gd name="connsiteX8" fmla="*/ 2520000 w 4493478"/>
              <a:gd name="connsiteY8" fmla="*/ 2557070 h 5113304"/>
              <a:gd name="connsiteX9" fmla="*/ 1890000 w 4493478"/>
              <a:gd name="connsiteY9" fmla="*/ 3817069 h 5113304"/>
              <a:gd name="connsiteX10" fmla="*/ 630000 w 4493478"/>
              <a:gd name="connsiteY10" fmla="*/ 3817069 h 5113304"/>
              <a:gd name="connsiteX11" fmla="*/ 0 w 4493478"/>
              <a:gd name="connsiteY11" fmla="*/ 2557070 h 5113304"/>
              <a:gd name="connsiteX12" fmla="*/ 2592150 w 4493478"/>
              <a:gd name="connsiteY12" fmla="*/ 0 h 5113304"/>
              <a:gd name="connsiteX13" fmla="*/ 3852150 w 4493478"/>
              <a:gd name="connsiteY13" fmla="*/ 0 h 5113304"/>
              <a:gd name="connsiteX14" fmla="*/ 4482150 w 4493478"/>
              <a:gd name="connsiteY14" fmla="*/ 1259999 h 5113304"/>
              <a:gd name="connsiteX15" fmla="*/ 3852150 w 4493478"/>
              <a:gd name="connsiteY15" fmla="*/ 2519998 h 5113304"/>
              <a:gd name="connsiteX16" fmla="*/ 2592150 w 4493478"/>
              <a:gd name="connsiteY16" fmla="*/ 2519998 h 5113304"/>
              <a:gd name="connsiteX17" fmla="*/ 1962150 w 4493478"/>
              <a:gd name="connsiteY17" fmla="*/ 1259999 h 511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93478" h="5113304">
                <a:moveTo>
                  <a:pt x="2603478" y="2593500"/>
                </a:moveTo>
                <a:lnTo>
                  <a:pt x="3863478" y="2593500"/>
                </a:lnTo>
                <a:lnTo>
                  <a:pt x="4493478" y="3853499"/>
                </a:lnTo>
                <a:lnTo>
                  <a:pt x="3863575" y="5113304"/>
                </a:lnTo>
                <a:lnTo>
                  <a:pt x="2603381" y="5113304"/>
                </a:lnTo>
                <a:lnTo>
                  <a:pt x="1973478" y="3853499"/>
                </a:lnTo>
                <a:close/>
                <a:moveTo>
                  <a:pt x="630000" y="1297071"/>
                </a:moveTo>
                <a:lnTo>
                  <a:pt x="1890000" y="1297071"/>
                </a:lnTo>
                <a:lnTo>
                  <a:pt x="2520000" y="2557070"/>
                </a:lnTo>
                <a:lnTo>
                  <a:pt x="1890000" y="3817069"/>
                </a:lnTo>
                <a:lnTo>
                  <a:pt x="630000" y="3817069"/>
                </a:lnTo>
                <a:lnTo>
                  <a:pt x="0" y="2557070"/>
                </a:lnTo>
                <a:close/>
                <a:moveTo>
                  <a:pt x="2592150" y="0"/>
                </a:moveTo>
                <a:lnTo>
                  <a:pt x="3852150" y="0"/>
                </a:lnTo>
                <a:lnTo>
                  <a:pt x="4482150" y="1259999"/>
                </a:lnTo>
                <a:lnTo>
                  <a:pt x="3852150" y="2519998"/>
                </a:lnTo>
                <a:lnTo>
                  <a:pt x="2592150" y="2519998"/>
                </a:lnTo>
                <a:lnTo>
                  <a:pt x="1962150" y="1259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1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о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7611763" y="3756455"/>
            <a:ext cx="2520000" cy="2519998"/>
          </a:xfrm>
          <a:custGeom>
            <a:avLst/>
            <a:gdLst>
              <a:gd name="connsiteX0" fmla="*/ 630000 w 2520000"/>
              <a:gd name="connsiteY0" fmla="*/ 0 h 2519998"/>
              <a:gd name="connsiteX1" fmla="*/ 1890000 w 2520000"/>
              <a:gd name="connsiteY1" fmla="*/ 0 h 2519998"/>
              <a:gd name="connsiteX2" fmla="*/ 2520000 w 2520000"/>
              <a:gd name="connsiteY2" fmla="*/ 1259999 h 2519998"/>
              <a:gd name="connsiteX3" fmla="*/ 1890000 w 2520000"/>
              <a:gd name="connsiteY3" fmla="*/ 2519998 h 2519998"/>
              <a:gd name="connsiteX4" fmla="*/ 630000 w 2520000"/>
              <a:gd name="connsiteY4" fmla="*/ 2519998 h 2519998"/>
              <a:gd name="connsiteX5" fmla="*/ 0 w 2520000"/>
              <a:gd name="connsiteY5" fmla="*/ 1259999 h 251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19998">
                <a:moveTo>
                  <a:pt x="630000" y="0"/>
                </a:moveTo>
                <a:lnTo>
                  <a:pt x="1890000" y="0"/>
                </a:lnTo>
                <a:lnTo>
                  <a:pt x="2520000" y="1259999"/>
                </a:lnTo>
                <a:lnTo>
                  <a:pt x="1890000" y="2519998"/>
                </a:lnTo>
                <a:lnTo>
                  <a:pt x="630000" y="2519998"/>
                </a:lnTo>
                <a:lnTo>
                  <a:pt x="0" y="1259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9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1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7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60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100E3-97A2-4216-B4EB-066182DE582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EF86-9BE9-4993-BDC5-611454B03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1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1" r:id="rId3"/>
    <p:sldLayoutId id="2147483650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7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02400" y="3799841"/>
            <a:ext cx="5486400" cy="2540000"/>
          </a:xfrm>
        </p:spPr>
        <p:txBody>
          <a:bodyPr>
            <a:normAutofit/>
          </a:bodyPr>
          <a:lstStyle/>
          <a:p>
            <a:r>
              <a:rPr lang="tt-RU" sz="5450" dirty="0" smtClean="0">
                <a:solidFill>
                  <a:srgbClr val="1B97C8"/>
                </a:solidFill>
                <a:latin typeface="Montserrat ExtraBold" panose="00000900000000000000" pitchFamily="2" charset="-52"/>
              </a:rPr>
              <a:t>ДОСТУПНАЯ СРЕДА</a:t>
            </a:r>
            <a:r>
              <a:rPr lang="tt-RU" sz="5400" dirty="0" smtClean="0">
                <a:solidFill>
                  <a:srgbClr val="1B97C8"/>
                </a:solidFill>
                <a:latin typeface="Montserrat ExtraBold" panose="00000900000000000000" pitchFamily="2" charset="-52"/>
              </a:rPr>
              <a:t/>
            </a:r>
            <a:br>
              <a:rPr lang="tt-RU" sz="5400" dirty="0" smtClean="0">
                <a:solidFill>
                  <a:srgbClr val="1B97C8"/>
                </a:solidFill>
                <a:latin typeface="Montserrat ExtraBold" panose="00000900000000000000" pitchFamily="2" charset="-52"/>
              </a:rPr>
            </a:br>
            <a:endParaRPr lang="ru-RU" sz="5400" dirty="0">
              <a:solidFill>
                <a:srgbClr val="1B97C8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591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9" r="4900"/>
          <a:stretch/>
        </p:blipFill>
        <p:spPr>
          <a:xfrm>
            <a:off x="7815718" y="477520"/>
            <a:ext cx="4041002" cy="429387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815718" y="4056845"/>
            <a:ext cx="4041002" cy="2732449"/>
          </a:xfrm>
          <a:prstGeom prst="rect">
            <a:avLst/>
          </a:prstGeom>
          <a:solidFill>
            <a:srgbClr val="92D05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t-RU" dirty="0" smtClean="0"/>
              <a:t>В ка</a:t>
            </a:r>
            <a:r>
              <a:rPr lang="ru-RU" dirty="0" smtClean="0"/>
              <a:t>ж</a:t>
            </a:r>
            <a:r>
              <a:rPr lang="tt-RU" dirty="0" smtClean="0"/>
              <a:t>дом зале библиотеки есть информационная табличка : </a:t>
            </a:r>
          </a:p>
          <a:p>
            <a:endParaRPr lang="tt-RU" dirty="0"/>
          </a:p>
          <a:p>
            <a:endParaRPr lang="tt-RU" dirty="0" smtClean="0"/>
          </a:p>
          <a:p>
            <a:endParaRPr lang="tt-RU" dirty="0"/>
          </a:p>
          <a:p>
            <a:endParaRPr lang="tt-RU" dirty="0" smtClean="0"/>
          </a:p>
          <a:p>
            <a:endParaRPr lang="tt-RU" dirty="0"/>
          </a:p>
          <a:p>
            <a:endParaRPr lang="tt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77520"/>
            <a:ext cx="6096000" cy="295148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marL="18256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  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Дисплей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Брайля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Focus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40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Blue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V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;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>
              <a:lnSpc>
                <a:spcPct val="90000"/>
              </a:lnSpc>
              <a:spcBef>
                <a:spcPct val="0"/>
              </a:spcBef>
            </a:pPr>
            <a:endParaRPr lang="ru-RU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 marL="447675"/>
            <a:r>
              <a:rPr lang="tt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Сенсорная программируемая клавиатура Клавинта для ли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ц</a:t>
            </a:r>
            <a:r>
              <a:rPr lang="tt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с нарушением зрения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;</a:t>
            </a:r>
          </a:p>
          <a:p>
            <a:pPr marL="447675" indent="-265113">
              <a:buFont typeface="+mj-lt"/>
              <a:buAutoNum type="arabicPeriod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>
              <a:tabLst>
                <a:tab pos="447675" algn="l"/>
              </a:tabLst>
            </a:pPr>
            <a:r>
              <a:rPr lang="tt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Читаю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щая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машина сканирующая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ClearReader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+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лиц  с нарушением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зрения.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7089790" y="1093758"/>
            <a:ext cx="467402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20091" y="12177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76154" y="4733070"/>
            <a:ext cx="641131" cy="546538"/>
            <a:chOff x="6692844" y="1515782"/>
            <a:chExt cx="641131" cy="546538"/>
          </a:xfrm>
        </p:grpSpPr>
        <p:sp>
          <p:nvSpPr>
            <p:cNvPr id="12" name="Стрелка вниз 11"/>
            <p:cNvSpPr/>
            <p:nvPr/>
          </p:nvSpPr>
          <p:spPr>
            <a:xfrm rot="16200000">
              <a:off x="6740141" y="1468485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10011" y="1604384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2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758" y="3976551"/>
            <a:ext cx="3212975" cy="24125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41" y="3564017"/>
            <a:ext cx="4295414" cy="322527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152" y="64008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4.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05152" y="118062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5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25990" y="203454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6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935705" y="5176655"/>
            <a:ext cx="380102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Уважаемые пользователи!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При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необходимости использования устройства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ClearReader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слабовидящих обращайтесь к сотрудникам читального зала. </a:t>
            </a: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1" name="Стрелка вниз 30"/>
          <p:cNvSpPr/>
          <p:nvPr/>
        </p:nvSpPr>
        <p:spPr>
          <a:xfrm rot="5400000">
            <a:off x="2573497" y="5791940"/>
            <a:ext cx="467402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886072" y="592783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4240198" y="5464140"/>
            <a:ext cx="467402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172213" y="559421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70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"/>
    </mc:Choice>
    <mc:Fallback xmlns="">
      <p:transition spd="slow" advTm="166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8"/>
            <a:ext cx="3857625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-5644"/>
            <a:ext cx="3860800" cy="68636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33949" r="29629" b="43034"/>
          <a:stretch>
            <a:fillRect/>
          </a:stretch>
        </p:blipFill>
        <p:spPr>
          <a:xfrm>
            <a:off x="6194502" y="3429000"/>
            <a:ext cx="2703850" cy="2715594"/>
          </a:xfrm>
          <a:custGeom>
            <a:avLst/>
            <a:gdLst>
              <a:gd name="connsiteX0" fmla="*/ 961026 w 1922052"/>
              <a:gd name="connsiteY0" fmla="*/ 0 h 1930400"/>
              <a:gd name="connsiteX1" fmla="*/ 1922052 w 1922052"/>
              <a:gd name="connsiteY1" fmla="*/ 965200 h 1930400"/>
              <a:gd name="connsiteX2" fmla="*/ 961026 w 1922052"/>
              <a:gd name="connsiteY2" fmla="*/ 1930400 h 1930400"/>
              <a:gd name="connsiteX3" fmla="*/ 0 w 1922052"/>
              <a:gd name="connsiteY3" fmla="*/ 965200 h 1930400"/>
              <a:gd name="connsiteX4" fmla="*/ 961026 w 1922052"/>
              <a:gd name="connsiteY4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052" h="1930400">
                <a:moveTo>
                  <a:pt x="961026" y="0"/>
                </a:moveTo>
                <a:cubicBezTo>
                  <a:pt x="1491786" y="0"/>
                  <a:pt x="1922052" y="432135"/>
                  <a:pt x="1922052" y="965200"/>
                </a:cubicBezTo>
                <a:cubicBezTo>
                  <a:pt x="1922052" y="1498265"/>
                  <a:pt x="1491786" y="1930400"/>
                  <a:pt x="961026" y="1930400"/>
                </a:cubicBezTo>
                <a:cubicBezTo>
                  <a:pt x="430266" y="1930400"/>
                  <a:pt x="0" y="1498265"/>
                  <a:pt x="0" y="965200"/>
                </a:cubicBezTo>
                <a:cubicBezTo>
                  <a:pt x="0" y="432135"/>
                  <a:pt x="430266" y="0"/>
                  <a:pt x="961026" y="0"/>
                </a:cubicBezTo>
                <a:close/>
              </a:path>
            </a:pathLst>
          </a:custGeom>
          <a:ln w="19050">
            <a:solidFill>
              <a:srgbClr val="92D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046451" y="359124"/>
            <a:ext cx="4099098" cy="250599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корпусе работает буфет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1 этаже и столовая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2 этаже, доступная для лиц с инвалидностью.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свободном доступе для студентов имеются:</a:t>
            </a:r>
          </a:p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1. микроволновые печи;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2. электрокипятильники.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95121" y="1612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72695" y="1612122"/>
            <a:ext cx="546538" cy="681146"/>
            <a:chOff x="10471734" y="1206044"/>
            <a:chExt cx="546538" cy="681146"/>
          </a:xfrm>
        </p:grpSpPr>
        <p:sp>
          <p:nvSpPr>
            <p:cNvPr id="24" name="Стрелка вниз 23"/>
            <p:cNvSpPr/>
            <p:nvPr/>
          </p:nvSpPr>
          <p:spPr>
            <a:xfrm>
              <a:off x="10471734" y="1206044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0594160" y="124085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  <a:p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7529537" y="3059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7407111" y="3059668"/>
            <a:ext cx="546538" cy="681146"/>
            <a:chOff x="10471734" y="1206044"/>
            <a:chExt cx="546538" cy="681146"/>
          </a:xfrm>
        </p:grpSpPr>
        <p:sp>
          <p:nvSpPr>
            <p:cNvPr id="28" name="Стрелка вниз 27"/>
            <p:cNvSpPr/>
            <p:nvPr/>
          </p:nvSpPr>
          <p:spPr>
            <a:xfrm>
              <a:off x="10471734" y="1206044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0594160" y="124085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  <a:p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9853574" y="198145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9731148" y="1981454"/>
            <a:ext cx="546538" cy="681146"/>
            <a:chOff x="10471734" y="1206044"/>
            <a:chExt cx="546538" cy="681146"/>
          </a:xfrm>
        </p:grpSpPr>
        <p:sp>
          <p:nvSpPr>
            <p:cNvPr id="32" name="Стрелка вниз 31"/>
            <p:cNvSpPr/>
            <p:nvPr/>
          </p:nvSpPr>
          <p:spPr>
            <a:xfrm>
              <a:off x="10471734" y="1206044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0594160" y="124085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  <a:p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r="7" b="31957"/>
          <a:stretch>
            <a:fillRect/>
          </a:stretch>
        </p:blipFill>
        <p:spPr>
          <a:xfrm>
            <a:off x="2624033" y="3417648"/>
            <a:ext cx="2844736" cy="3300588"/>
          </a:xfrm>
          <a:custGeom>
            <a:avLst/>
            <a:gdLst>
              <a:gd name="connsiteX0" fmla="*/ 1225949 w 2451898"/>
              <a:gd name="connsiteY0" fmla="*/ 0 h 2844800"/>
              <a:gd name="connsiteX1" fmla="*/ 2451898 w 2451898"/>
              <a:gd name="connsiteY1" fmla="*/ 1422400 h 2844800"/>
              <a:gd name="connsiteX2" fmla="*/ 1225949 w 2451898"/>
              <a:gd name="connsiteY2" fmla="*/ 2844800 h 2844800"/>
              <a:gd name="connsiteX3" fmla="*/ 0 w 2451898"/>
              <a:gd name="connsiteY3" fmla="*/ 1422400 h 2844800"/>
              <a:gd name="connsiteX4" fmla="*/ 1225949 w 2451898"/>
              <a:gd name="connsiteY4" fmla="*/ 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1898" h="2844800">
                <a:moveTo>
                  <a:pt x="1225949" y="0"/>
                </a:moveTo>
                <a:cubicBezTo>
                  <a:pt x="1903022" y="0"/>
                  <a:pt x="2451898" y="636830"/>
                  <a:pt x="2451898" y="1422400"/>
                </a:cubicBezTo>
                <a:cubicBezTo>
                  <a:pt x="2451898" y="2207970"/>
                  <a:pt x="1903022" y="2844800"/>
                  <a:pt x="1225949" y="2844800"/>
                </a:cubicBezTo>
                <a:cubicBezTo>
                  <a:pt x="548876" y="2844800"/>
                  <a:pt x="0" y="2207970"/>
                  <a:pt x="0" y="1422400"/>
                </a:cubicBezTo>
                <a:cubicBezTo>
                  <a:pt x="0" y="636830"/>
                  <a:pt x="548876" y="0"/>
                  <a:pt x="1225949" y="0"/>
                </a:cubicBezTo>
                <a:close/>
              </a:path>
            </a:pathLst>
          </a:custGeom>
          <a:ln w="19050">
            <a:solidFill>
              <a:srgbClr val="92D05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3164000" y="1683242"/>
            <a:ext cx="33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041575" y="1683242"/>
            <a:ext cx="606776" cy="624464"/>
            <a:chOff x="10471734" y="1206044"/>
            <a:chExt cx="546538" cy="681146"/>
          </a:xfrm>
        </p:grpSpPr>
        <p:sp>
          <p:nvSpPr>
            <p:cNvPr id="21" name="Стрелка вниз 20"/>
            <p:cNvSpPr/>
            <p:nvPr/>
          </p:nvSpPr>
          <p:spPr>
            <a:xfrm>
              <a:off x="10471734" y="1206044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0594160" y="124085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  <a:p>
              <a:endParaRPr lang="ru-RU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5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"/>
    </mc:Choice>
    <mc:Fallback xmlns="">
      <p:transition spd="slow" advTm="145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15" y="0"/>
            <a:ext cx="3885885" cy="6908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0" y="471489"/>
            <a:ext cx="3289630" cy="58482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8848" b="22040"/>
          <a:stretch>
            <a:fillRect/>
          </a:stretch>
        </p:blipFill>
        <p:spPr>
          <a:xfrm>
            <a:off x="4115423" y="379995"/>
            <a:ext cx="2655397" cy="2984124"/>
          </a:xfrm>
          <a:custGeom>
            <a:avLst/>
            <a:gdLst>
              <a:gd name="connsiteX0" fmla="*/ 1327699 w 2655397"/>
              <a:gd name="connsiteY0" fmla="*/ 0 h 2984124"/>
              <a:gd name="connsiteX1" fmla="*/ 2648544 w 2655397"/>
              <a:gd name="connsiteY1" fmla="*/ 1339507 h 2984124"/>
              <a:gd name="connsiteX2" fmla="*/ 2655397 w 2655397"/>
              <a:gd name="connsiteY2" fmla="*/ 1492040 h 2984124"/>
              <a:gd name="connsiteX3" fmla="*/ 2655397 w 2655397"/>
              <a:gd name="connsiteY3" fmla="*/ 1492084 h 2984124"/>
              <a:gd name="connsiteX4" fmla="*/ 2648544 w 2655397"/>
              <a:gd name="connsiteY4" fmla="*/ 1644617 h 2984124"/>
              <a:gd name="connsiteX5" fmla="*/ 1327699 w 2655397"/>
              <a:gd name="connsiteY5" fmla="*/ 2984124 h 2984124"/>
              <a:gd name="connsiteX6" fmla="*/ 0 w 2655397"/>
              <a:gd name="connsiteY6" fmla="*/ 1492062 h 2984124"/>
              <a:gd name="connsiteX7" fmla="*/ 1327699 w 2655397"/>
              <a:gd name="connsiteY7" fmla="*/ 0 h 298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5397" h="2984124">
                <a:moveTo>
                  <a:pt x="1327699" y="0"/>
                </a:moveTo>
                <a:cubicBezTo>
                  <a:pt x="2015138" y="0"/>
                  <a:pt x="2580552" y="587126"/>
                  <a:pt x="2648544" y="1339507"/>
                </a:cubicBezTo>
                <a:lnTo>
                  <a:pt x="2655397" y="1492040"/>
                </a:lnTo>
                <a:lnTo>
                  <a:pt x="2655397" y="1492084"/>
                </a:lnTo>
                <a:lnTo>
                  <a:pt x="2648544" y="1644617"/>
                </a:lnTo>
                <a:cubicBezTo>
                  <a:pt x="2580552" y="2396998"/>
                  <a:pt x="2015138" y="2984124"/>
                  <a:pt x="1327699" y="2984124"/>
                </a:cubicBezTo>
                <a:cubicBezTo>
                  <a:pt x="594431" y="2984124"/>
                  <a:pt x="0" y="2316105"/>
                  <a:pt x="0" y="1492062"/>
                </a:cubicBezTo>
                <a:cubicBezTo>
                  <a:pt x="0" y="668019"/>
                  <a:pt x="594431" y="0"/>
                  <a:pt x="1327699" y="0"/>
                </a:cubicBezTo>
                <a:close/>
              </a:path>
            </a:pathLst>
          </a:custGeom>
          <a:solidFill>
            <a:srgbClr val="92D050"/>
          </a:solidFill>
          <a:ln w="19050">
            <a:solidFill>
              <a:srgbClr val="92D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766978" y="3952639"/>
            <a:ext cx="5214462" cy="236708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Санитарно-гигиеническое  помещение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лиц с инвалидность оснащено: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1. поручнями;</a:t>
            </a:r>
          </a:p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2. автоматический дозатор мыла;</a:t>
            </a:r>
          </a:p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3. автоматическая сушилка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рук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;</a:t>
            </a:r>
          </a:p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4. кнопкой вызова помощи;</a:t>
            </a:r>
          </a:p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5. автоматическим диспенсером </a:t>
            </a:r>
          </a:p>
          <a:p>
            <a:pPr marL="182563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туалетной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бумаги.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54065" y="1947724"/>
            <a:ext cx="546538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911185" y="269686"/>
            <a:ext cx="546538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5443121" y="542953"/>
            <a:ext cx="546538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5400000">
            <a:off x="6852482" y="863519"/>
            <a:ext cx="546538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5400000">
            <a:off x="3690991" y="2461331"/>
            <a:ext cx="546538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00323" y="259723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66514" y="99941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54313" y="50486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033611" y="26385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1921" y="194146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"/>
    </mc:Choice>
    <mc:Fallback xmlns="">
      <p:transition spd="slow" advTm="14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682534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123022" y="180419"/>
            <a:ext cx="444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 ГОСУДАРСТВЕННЫЙ</a:t>
            </a:r>
            <a:endParaRPr lang="ru-RU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1044" y="180419"/>
            <a:ext cx="444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УНИВЕРСИТЕТ</a:t>
            </a:r>
            <a:endParaRPr lang="ru-RU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5164" r="68316" b="37465"/>
          <a:stretch/>
        </p:blipFill>
        <p:spPr>
          <a:xfrm>
            <a:off x="5780107" y="3365"/>
            <a:ext cx="682582" cy="6791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0474" t="22434" r="6065" b="15506"/>
          <a:stretch/>
        </p:blipFill>
        <p:spPr>
          <a:xfrm>
            <a:off x="3108960" y="820380"/>
            <a:ext cx="6573520" cy="57232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69623" y="2276752"/>
            <a:ext cx="1513840" cy="38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389463" y="2957472"/>
            <a:ext cx="1493520" cy="38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568023" y="6106755"/>
            <a:ext cx="1513840" cy="38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55783" y="849431"/>
            <a:ext cx="1513840" cy="38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673183" y="3714392"/>
            <a:ext cx="1513840" cy="38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20" y="2767628"/>
            <a:ext cx="447066" cy="462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5" y="1111894"/>
            <a:ext cx="3284611" cy="219193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/>
          <a:srcRect l="15492" t="37142" r="28421" b="27651"/>
          <a:stretch/>
        </p:blipFill>
        <p:spPr>
          <a:xfrm>
            <a:off x="7461758" y="4476236"/>
            <a:ext cx="4391330" cy="2067399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527040" y="2373272"/>
            <a:ext cx="130786" cy="1159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 b="16202"/>
          <a:stretch/>
        </p:blipFill>
        <p:spPr>
          <a:xfrm>
            <a:off x="320894" y="3484899"/>
            <a:ext cx="1843185" cy="315230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/>
          <a:srcRect l="28195" t="21249" r="46297" b="22451"/>
          <a:stretch/>
        </p:blipFill>
        <p:spPr>
          <a:xfrm>
            <a:off x="9962746" y="1111894"/>
            <a:ext cx="1890342" cy="31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12192000" cy="13035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50800" dir="5400000" sx="1000" sy="1000" algn="ctr" rotWithShape="0">
              <a:srgbClr val="000000">
                <a:alpha val="5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3081" y="301313"/>
            <a:ext cx="8663609" cy="757130"/>
          </a:xfr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Учебно</a:t>
            </a:r>
            <a:r>
              <a:rPr lang="ru-RU" sz="2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–лабораторный комплекс</a:t>
            </a:r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город Казань, улица Бутлерова, дом 49</a:t>
            </a:r>
            <a:endParaRPr lang="ru-RU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3"/>
          <a:stretch/>
        </p:blipFill>
        <p:spPr>
          <a:xfrm>
            <a:off x="333081" y="1992249"/>
            <a:ext cx="2321798" cy="431754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2871643" y="1992249"/>
            <a:ext cx="5854148" cy="4346664"/>
            <a:chOff x="5913782" y="1928191"/>
            <a:chExt cx="4850295" cy="362778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/>
            <a:srcRect l="35415" t="25938" r="14893" b="26500"/>
            <a:stretch/>
          </p:blipFill>
          <p:spPr>
            <a:xfrm>
              <a:off x="5913782" y="1928191"/>
              <a:ext cx="4850295" cy="362778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7804" y="3301482"/>
              <a:ext cx="370404" cy="38594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347" y="4035691"/>
              <a:ext cx="296712" cy="30915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1609" y="2774436"/>
              <a:ext cx="296712" cy="309157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7123421" y="4507339"/>
              <a:ext cx="1913900" cy="732019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9037321" y="3687422"/>
              <a:ext cx="179841" cy="819917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endCxn id="6" idx="0"/>
            </p:cNvCxnSpPr>
            <p:nvPr/>
          </p:nvCxnSpPr>
          <p:spPr>
            <a:xfrm>
              <a:off x="7240278" y="2774436"/>
              <a:ext cx="379688" cy="0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7430514" y="2774436"/>
              <a:ext cx="206290" cy="485261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7427150" y="3259697"/>
              <a:ext cx="315015" cy="0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7742165" y="3259697"/>
              <a:ext cx="108553" cy="309156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7850718" y="3221905"/>
              <a:ext cx="1246604" cy="345701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9097322" y="3221905"/>
              <a:ext cx="281485" cy="42109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9295850" y="3259697"/>
              <a:ext cx="72357" cy="337583"/>
            </a:xfrm>
            <a:prstGeom prst="line">
              <a:avLst/>
            </a:prstGeom>
            <a:ln w="95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/>
          <p:cNvSpPr/>
          <p:nvPr/>
        </p:nvSpPr>
        <p:spPr>
          <a:xfrm>
            <a:off x="8210957" y="3879877"/>
            <a:ext cx="3610697" cy="2031325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Во дворе корпуса расположена стоянка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автомобилей,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которой предусмотрены парковочные места для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лиц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 инвалидность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маркировкой на асфальте.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23750" y="2679548"/>
            <a:ext cx="3610696" cy="92333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Учебно-лабораторный комплекс в 5-10 минутах от автобусной остановки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29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7" b="11019"/>
          <a:stretch/>
        </p:blipFill>
        <p:spPr>
          <a:xfrm>
            <a:off x="4408385" y="536712"/>
            <a:ext cx="4339373" cy="3652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b="13564"/>
          <a:stretch/>
        </p:blipFill>
        <p:spPr>
          <a:xfrm>
            <a:off x="9007366" y="536711"/>
            <a:ext cx="2940794" cy="5986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0"/>
          <a:stretch/>
        </p:blipFill>
        <p:spPr>
          <a:xfrm>
            <a:off x="0" y="-10071"/>
            <a:ext cx="3765124" cy="68680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08386" y="4176341"/>
            <a:ext cx="4339372" cy="2308324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ru-RU" kern="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Вход в корпус имеет два подхода (А</a:t>
            </a:r>
            <a:r>
              <a:rPr lang="en-US" kern="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kern="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</a:t>
            </a:r>
            <a:r>
              <a:rPr lang="en-US" kern="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B)</a:t>
            </a:r>
            <a:r>
              <a:rPr lang="ru-RU" kern="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tt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Подход 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- оборудован кнопкой вызова для лиц с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ограниченн</a:t>
            </a:r>
            <a:r>
              <a:rPr lang="tt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опорно-двигательной системой.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Подход В - от входной группы переходит на нулевой уровень земли.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4234" y="136228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Подход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85587" y="5948154"/>
            <a:ext cx="1099660" cy="951926"/>
            <a:chOff x="1185587" y="5948154"/>
            <a:chExt cx="1099660" cy="951926"/>
          </a:xfrm>
        </p:grpSpPr>
        <p:sp>
          <p:nvSpPr>
            <p:cNvPr id="3" name="Стрелка вниз 2"/>
            <p:cNvSpPr/>
            <p:nvPr/>
          </p:nvSpPr>
          <p:spPr>
            <a:xfrm rot="10800000">
              <a:off x="1462148" y="5948154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85587" y="6530748"/>
              <a:ext cx="109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Подход </a:t>
              </a:r>
              <a:r>
                <a:rPr lang="en-US" dirty="0">
                  <a:solidFill>
                    <a:srgbClr val="FF0000"/>
                  </a:solidFill>
                </a:rPr>
                <a:t>A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Стрелка вниз 17"/>
          <p:cNvSpPr/>
          <p:nvPr/>
        </p:nvSpPr>
        <p:spPr>
          <a:xfrm rot="10800000">
            <a:off x="10176926" y="4788293"/>
            <a:ext cx="546538" cy="64113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4926094" y="2362887"/>
            <a:ext cx="546538" cy="64113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644367" y="5401617"/>
            <a:ext cx="1091646" cy="915869"/>
            <a:chOff x="2644367" y="5401617"/>
            <a:chExt cx="1091646" cy="915869"/>
          </a:xfrm>
        </p:grpSpPr>
        <p:sp>
          <p:nvSpPr>
            <p:cNvPr id="16" name="Стрелка вниз 15"/>
            <p:cNvSpPr/>
            <p:nvPr/>
          </p:nvSpPr>
          <p:spPr>
            <a:xfrm rot="5400000">
              <a:off x="2989004" y="5354320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4367" y="5948154"/>
              <a:ext cx="109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Подход </a:t>
              </a:r>
              <a:r>
                <a:rPr lang="ru-RU" dirty="0" smtClean="0">
                  <a:solidFill>
                    <a:srgbClr val="FF0000"/>
                  </a:solidFill>
                </a:rPr>
                <a:t>В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284824" y="136228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Подход </a:t>
            </a:r>
            <a:r>
              <a:rPr lang="en-US" dirty="0">
                <a:solidFill>
                  <a:srgbClr val="FF0000"/>
                </a:solidFill>
              </a:rPr>
              <a:t>A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8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7"/>
    </mc:Choice>
    <mc:Fallback xmlns="">
      <p:transition spd="slow" advTm="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39658" y="3799840"/>
            <a:ext cx="4851629" cy="3074319"/>
          </a:xfrm>
          <a:prstGeom prst="rect">
            <a:avLst/>
          </a:prstGeom>
          <a:solidFill>
            <a:srgbClr val="7F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6082" r="6042" b="11020"/>
          <a:stretch/>
        </p:blipFill>
        <p:spPr>
          <a:xfrm>
            <a:off x="4676761" y="0"/>
            <a:ext cx="4109544" cy="6858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161722" y="566830"/>
            <a:ext cx="4892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3-4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19433" y="462585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"/>
          <a:stretch/>
        </p:blipFill>
        <p:spPr>
          <a:xfrm>
            <a:off x="9640154" y="19898"/>
            <a:ext cx="2230505" cy="39526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"/>
          <a:stretch/>
        </p:blipFill>
        <p:spPr>
          <a:xfrm>
            <a:off x="329016" y="1"/>
            <a:ext cx="2138574" cy="37998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2620" y="228400"/>
            <a:ext cx="4892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1-2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1774" y="3930134"/>
            <a:ext cx="44034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Кнопка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вызова помощника;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табличка с названием   университета,  корпуса и графиком работы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КазГМУ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;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расширенный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дверной проем;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стеклянной поверхности дверей нанесена контрастная маркировка;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имеют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тактильные наземные направляющие.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3" b="22844"/>
          <a:stretch/>
        </p:blipFill>
        <p:spPr>
          <a:xfrm>
            <a:off x="9602914" y="4310785"/>
            <a:ext cx="2267746" cy="2547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30916" r="6102" b="24589"/>
          <a:stretch/>
        </p:blipFill>
        <p:spPr>
          <a:xfrm>
            <a:off x="1871662" y="2113409"/>
            <a:ext cx="1567273" cy="1567273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</p:spPr>
      </p:pic>
      <p:sp>
        <p:nvSpPr>
          <p:cNvPr id="35" name="Стрелка вниз 34"/>
          <p:cNvSpPr/>
          <p:nvPr/>
        </p:nvSpPr>
        <p:spPr>
          <a:xfrm rot="10800000">
            <a:off x="4961869" y="4604092"/>
            <a:ext cx="546538" cy="6303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084294" y="4863091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259684" y="421447"/>
            <a:ext cx="6439870" cy="2761276"/>
            <a:chOff x="2259684" y="421447"/>
            <a:chExt cx="6439870" cy="2761276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9" b="32281"/>
            <a:stretch/>
          </p:blipFill>
          <p:spPr>
            <a:xfrm>
              <a:off x="2259684" y="421447"/>
              <a:ext cx="1979229" cy="1543259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 w="76200">
              <a:solidFill>
                <a:srgbClr val="92D050"/>
              </a:solidFill>
            </a:ln>
          </p:spPr>
        </p:pic>
        <p:grpSp>
          <p:nvGrpSpPr>
            <p:cNvPr id="4" name="Группа 3"/>
            <p:cNvGrpSpPr/>
            <p:nvPr/>
          </p:nvGrpSpPr>
          <p:grpSpPr>
            <a:xfrm>
              <a:off x="8153016" y="2541592"/>
              <a:ext cx="546538" cy="641131"/>
              <a:chOff x="8153016" y="2541592"/>
              <a:chExt cx="546538" cy="641131"/>
            </a:xfrm>
          </p:grpSpPr>
          <p:sp>
            <p:nvSpPr>
              <p:cNvPr id="37" name="Стрелка вниз 36"/>
              <p:cNvSpPr/>
              <p:nvPr/>
            </p:nvSpPr>
            <p:spPr>
              <a:xfrm>
                <a:off x="8153016" y="2541592"/>
                <a:ext cx="546538" cy="641131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90401" y="2541592"/>
                <a:ext cx="30168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2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" name="Группа 1"/>
          <p:cNvGrpSpPr/>
          <p:nvPr/>
        </p:nvGrpSpPr>
        <p:grpSpPr>
          <a:xfrm>
            <a:off x="6136116" y="2477304"/>
            <a:ext cx="546538" cy="660559"/>
            <a:chOff x="6136116" y="2477304"/>
            <a:chExt cx="546538" cy="660559"/>
          </a:xfrm>
        </p:grpSpPr>
        <p:sp>
          <p:nvSpPr>
            <p:cNvPr id="22" name="Стрелка вниз 21"/>
            <p:cNvSpPr/>
            <p:nvPr/>
          </p:nvSpPr>
          <p:spPr>
            <a:xfrm>
              <a:off x="6136116" y="2496732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43588" y="2477304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t-RU" dirty="0">
                  <a:solidFill>
                    <a:srgbClr val="FF0000"/>
                  </a:solidFill>
                </a:rPr>
                <a:t>3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372848" y="3706161"/>
            <a:ext cx="546538" cy="604623"/>
            <a:chOff x="7372848" y="3706161"/>
            <a:chExt cx="546538" cy="604623"/>
          </a:xfrm>
        </p:grpSpPr>
        <p:sp>
          <p:nvSpPr>
            <p:cNvPr id="47" name="Стрелка вниз 46"/>
            <p:cNvSpPr/>
            <p:nvPr/>
          </p:nvSpPr>
          <p:spPr>
            <a:xfrm rot="10800000">
              <a:off x="7372848" y="3706161"/>
              <a:ext cx="546538" cy="60462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95274" y="3930134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4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768254" y="5982024"/>
            <a:ext cx="641131" cy="546538"/>
            <a:chOff x="5768254" y="5982024"/>
            <a:chExt cx="641131" cy="546538"/>
          </a:xfrm>
        </p:grpSpPr>
        <p:sp>
          <p:nvSpPr>
            <p:cNvPr id="36" name="Стрелка вниз 35"/>
            <p:cNvSpPr/>
            <p:nvPr/>
          </p:nvSpPr>
          <p:spPr>
            <a:xfrm rot="16200000">
              <a:off x="5815551" y="5934727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34430" y="6070626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5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9746" y="3930134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1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4763" y="4212905"/>
            <a:ext cx="4023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0137" y="5042120"/>
            <a:ext cx="4023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3.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137" y="5305882"/>
            <a:ext cx="4023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0137" y="6120654"/>
            <a:ext cx="4023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5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4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1"/>
    </mc:Choice>
    <mc:Fallback xmlns="">
      <p:transition spd="slow" advTm="1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46223"/>
            <a:ext cx="4660899" cy="6950443"/>
          </a:xfrm>
          <a:prstGeom prst="rect">
            <a:avLst/>
          </a:prstGeom>
          <a:solidFill>
            <a:srgbClr val="7F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40997" b="-1"/>
          <a:stretch/>
        </p:blipFill>
        <p:spPr>
          <a:xfrm>
            <a:off x="8981440" y="3515360"/>
            <a:ext cx="3019040" cy="33426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873760"/>
            <a:ext cx="4660899" cy="5984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marL="447675" indent="-265113"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Коридоры в корпусе достаточно широкие и соответствуют требованиям для передвижения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кресле-коляске.</a:t>
            </a:r>
          </a:p>
          <a:p>
            <a:pPr marL="447675" indent="-265113">
              <a:buFont typeface="+mj-lt"/>
              <a:buAutoNum type="arabicPeriod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 indent="-265113"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здании есть сменное кресло-коляска (кресло для инвалидов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Армед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Н 035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).</a:t>
            </a:r>
          </a:p>
          <a:p>
            <a:pPr marL="447675" indent="-265113">
              <a:buFont typeface="+mj-lt"/>
              <a:buAutoNum type="arabicPeriod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 indent="-265113"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Первый этаж оборудован поручнями для лиц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инвалидностью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 тактильными индикаторами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лиц с нарушением зрения.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9" y="-46223"/>
            <a:ext cx="3909624" cy="69504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29894" r="12765" b="12304"/>
          <a:stretch/>
        </p:blipFill>
        <p:spPr>
          <a:xfrm>
            <a:off x="9321798" y="284480"/>
            <a:ext cx="2637264" cy="2968674"/>
          </a:xfrm>
          <a:custGeom>
            <a:avLst/>
            <a:gdLst>
              <a:gd name="connsiteX0" fmla="*/ 1107920 w 2220342"/>
              <a:gd name="connsiteY0" fmla="*/ 0 h 2499360"/>
              <a:gd name="connsiteX1" fmla="*/ 2220342 w 2220342"/>
              <a:gd name="connsiteY1" fmla="*/ 1249680 h 2499360"/>
              <a:gd name="connsiteX2" fmla="*/ 1107920 w 2220342"/>
              <a:gd name="connsiteY2" fmla="*/ 2499360 h 2499360"/>
              <a:gd name="connsiteX3" fmla="*/ 1241 w 2220342"/>
              <a:gd name="connsiteY3" fmla="*/ 1377453 h 2499360"/>
              <a:gd name="connsiteX4" fmla="*/ 0 w 2220342"/>
              <a:gd name="connsiteY4" fmla="*/ 1349838 h 2499360"/>
              <a:gd name="connsiteX5" fmla="*/ 0 w 2220342"/>
              <a:gd name="connsiteY5" fmla="*/ 1149523 h 2499360"/>
              <a:gd name="connsiteX6" fmla="*/ 1241 w 2220342"/>
              <a:gd name="connsiteY6" fmla="*/ 1121908 h 2499360"/>
              <a:gd name="connsiteX7" fmla="*/ 1107920 w 2220342"/>
              <a:gd name="connsiteY7" fmla="*/ 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342" h="2499360">
                <a:moveTo>
                  <a:pt x="1107920" y="0"/>
                </a:moveTo>
                <a:cubicBezTo>
                  <a:pt x="1722294" y="0"/>
                  <a:pt x="2220342" y="559501"/>
                  <a:pt x="2220342" y="1249680"/>
                </a:cubicBezTo>
                <a:cubicBezTo>
                  <a:pt x="2220342" y="1939859"/>
                  <a:pt x="1722294" y="2499360"/>
                  <a:pt x="1107920" y="2499360"/>
                </a:cubicBezTo>
                <a:cubicBezTo>
                  <a:pt x="531944" y="2499360"/>
                  <a:pt x="58208" y="2007611"/>
                  <a:pt x="1241" y="1377453"/>
                </a:cubicBezTo>
                <a:lnTo>
                  <a:pt x="0" y="1349838"/>
                </a:lnTo>
                <a:lnTo>
                  <a:pt x="0" y="1149523"/>
                </a:lnTo>
                <a:lnTo>
                  <a:pt x="1241" y="1121908"/>
                </a:lnTo>
                <a:cubicBezTo>
                  <a:pt x="58208" y="491749"/>
                  <a:pt x="531944" y="0"/>
                  <a:pt x="1107920" y="0"/>
                </a:cubicBezTo>
                <a:close/>
              </a:path>
            </a:pathLst>
          </a:custGeom>
        </p:spPr>
      </p:pic>
      <p:grpSp>
        <p:nvGrpSpPr>
          <p:cNvPr id="3" name="Группа 2"/>
          <p:cNvGrpSpPr/>
          <p:nvPr/>
        </p:nvGrpSpPr>
        <p:grpSpPr>
          <a:xfrm>
            <a:off x="6445996" y="4457612"/>
            <a:ext cx="546538" cy="641132"/>
            <a:chOff x="6445996" y="4457612"/>
            <a:chExt cx="546538" cy="641132"/>
          </a:xfrm>
        </p:grpSpPr>
        <p:sp>
          <p:nvSpPr>
            <p:cNvPr id="15" name="Стрелка вниз 14"/>
            <p:cNvSpPr/>
            <p:nvPr/>
          </p:nvSpPr>
          <p:spPr>
            <a:xfrm rot="10800000">
              <a:off x="6445996" y="4457612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6568421" y="47294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110367" y="1365470"/>
            <a:ext cx="641131" cy="546538"/>
            <a:chOff x="9110367" y="1365470"/>
            <a:chExt cx="641131" cy="546538"/>
          </a:xfrm>
        </p:grpSpPr>
        <p:sp>
          <p:nvSpPr>
            <p:cNvPr id="17" name="Стрелка вниз 16"/>
            <p:cNvSpPr/>
            <p:nvPr/>
          </p:nvSpPr>
          <p:spPr>
            <a:xfrm rot="16200000">
              <a:off x="9157664" y="1318173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127534" y="14540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2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110368" y="5348189"/>
            <a:ext cx="641131" cy="546538"/>
            <a:chOff x="9110368" y="5348189"/>
            <a:chExt cx="641131" cy="546538"/>
          </a:xfrm>
        </p:grpSpPr>
        <p:sp>
          <p:nvSpPr>
            <p:cNvPr id="16" name="Стрелка вниз 15"/>
            <p:cNvSpPr/>
            <p:nvPr/>
          </p:nvSpPr>
          <p:spPr>
            <a:xfrm rot="16200000">
              <a:off x="9157665" y="5300892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9127534" y="543679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3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87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"/>
    </mc:Choice>
    <mc:Fallback xmlns="">
      <p:transition spd="slow" advTm="660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3097" y="0"/>
            <a:ext cx="4851629" cy="6979920"/>
          </a:xfrm>
          <a:prstGeom prst="rect">
            <a:avLst/>
          </a:prstGeom>
          <a:solidFill>
            <a:srgbClr val="7F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4135" y="1887190"/>
            <a:ext cx="3867384" cy="401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ориентации в корпусе размещена мнемосхема с тактильным обозначением стен, коридоров, помещений на этаже, условными обозначениями и надписями на  шрифте Брайля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;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Пристенные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поручни для людей с проблемами опорно-двигательного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аппарата.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9" y="-46223"/>
            <a:ext cx="3909624" cy="6950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 b="18933"/>
          <a:stretch/>
        </p:blipFill>
        <p:spPr>
          <a:xfrm>
            <a:off x="8981440" y="1671318"/>
            <a:ext cx="3030734" cy="351536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0471734" y="1206044"/>
            <a:ext cx="546538" cy="681146"/>
            <a:chOff x="10471734" y="1206044"/>
            <a:chExt cx="546538" cy="681146"/>
          </a:xfrm>
        </p:grpSpPr>
        <p:sp>
          <p:nvSpPr>
            <p:cNvPr id="13" name="Стрелка вниз 12"/>
            <p:cNvSpPr/>
            <p:nvPr/>
          </p:nvSpPr>
          <p:spPr>
            <a:xfrm>
              <a:off x="10471734" y="1206044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0594160" y="1240859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  <a:p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471734" y="5010821"/>
            <a:ext cx="546538" cy="641131"/>
            <a:chOff x="10471734" y="5010821"/>
            <a:chExt cx="546538" cy="641131"/>
          </a:xfrm>
        </p:grpSpPr>
        <p:sp>
          <p:nvSpPr>
            <p:cNvPr id="10" name="Стрелка вниз 9"/>
            <p:cNvSpPr/>
            <p:nvPr/>
          </p:nvSpPr>
          <p:spPr>
            <a:xfrm rot="10800000">
              <a:off x="10471734" y="5010821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594160" y="526109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0594160" y="12193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344" y="2176211"/>
            <a:ext cx="3577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4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344" y="4248851"/>
            <a:ext cx="3577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5.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"/>
    </mc:Choice>
    <mc:Fallback xmlns="">
      <p:transition spd="slow" advTm="41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33097" y="0"/>
            <a:ext cx="4851629" cy="6979920"/>
          </a:xfrm>
          <a:prstGeom prst="rect">
            <a:avLst/>
          </a:prstGeom>
          <a:solidFill>
            <a:srgbClr val="7FD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8480" y="1808479"/>
            <a:ext cx="4058180" cy="3403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стене рядом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помещениями находятся таблички с наименованием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дублированием информации на шрифте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Брайля.</a:t>
            </a: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 корпусе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 маршруту движения размещены тактильные таблички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/>
          <a:stretch/>
        </p:blipFill>
        <p:spPr>
          <a:xfrm>
            <a:off x="9248491" y="2834639"/>
            <a:ext cx="2531924" cy="4023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73" y="-1"/>
            <a:ext cx="3857625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13787" b="24879"/>
          <a:stretch>
            <a:fillRect/>
          </a:stretch>
        </p:blipFill>
        <p:spPr>
          <a:xfrm>
            <a:off x="9499398" y="150370"/>
            <a:ext cx="2030110" cy="2437231"/>
          </a:xfrm>
          <a:custGeom>
            <a:avLst/>
            <a:gdLst>
              <a:gd name="connsiteX0" fmla="*/ 1751810 w 3503620"/>
              <a:gd name="connsiteY0" fmla="*/ 0 h 4206240"/>
              <a:gd name="connsiteX1" fmla="*/ 3503620 w 3503620"/>
              <a:gd name="connsiteY1" fmla="*/ 2103120 h 4206240"/>
              <a:gd name="connsiteX2" fmla="*/ 1751810 w 3503620"/>
              <a:gd name="connsiteY2" fmla="*/ 4206240 h 4206240"/>
              <a:gd name="connsiteX3" fmla="*/ 0 w 3503620"/>
              <a:gd name="connsiteY3" fmla="*/ 2103120 h 4206240"/>
              <a:gd name="connsiteX4" fmla="*/ 1751810 w 3503620"/>
              <a:gd name="connsiteY4" fmla="*/ 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3620" h="4206240">
                <a:moveTo>
                  <a:pt x="1751810" y="0"/>
                </a:moveTo>
                <a:cubicBezTo>
                  <a:pt x="2719308" y="0"/>
                  <a:pt x="3503620" y="941599"/>
                  <a:pt x="3503620" y="2103120"/>
                </a:cubicBezTo>
                <a:cubicBezTo>
                  <a:pt x="3503620" y="3264641"/>
                  <a:pt x="2719308" y="4206240"/>
                  <a:pt x="1751810" y="4206240"/>
                </a:cubicBezTo>
                <a:cubicBezTo>
                  <a:pt x="784312" y="4206240"/>
                  <a:pt x="0" y="3264641"/>
                  <a:pt x="0" y="2103120"/>
                </a:cubicBezTo>
                <a:cubicBezTo>
                  <a:pt x="0" y="941599"/>
                  <a:pt x="784312" y="0"/>
                  <a:pt x="1751810" y="0"/>
                </a:cubicBezTo>
                <a:close/>
              </a:path>
            </a:pathLst>
          </a:custGeom>
        </p:spPr>
      </p:pic>
      <p:grpSp>
        <p:nvGrpSpPr>
          <p:cNvPr id="4" name="Группа 3"/>
          <p:cNvGrpSpPr/>
          <p:nvPr/>
        </p:nvGrpSpPr>
        <p:grpSpPr>
          <a:xfrm>
            <a:off x="6586685" y="3429000"/>
            <a:ext cx="546538" cy="641131"/>
            <a:chOff x="6586685" y="3429000"/>
            <a:chExt cx="546538" cy="641131"/>
          </a:xfrm>
        </p:grpSpPr>
        <p:sp>
          <p:nvSpPr>
            <p:cNvPr id="15" name="Стрелка вниз 14"/>
            <p:cNvSpPr/>
            <p:nvPr/>
          </p:nvSpPr>
          <p:spPr>
            <a:xfrm rot="10800000">
              <a:off x="6586685" y="3429000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709110" y="370079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6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730993" y="1095716"/>
            <a:ext cx="641131" cy="546538"/>
            <a:chOff x="9730993" y="1095716"/>
            <a:chExt cx="641131" cy="546538"/>
          </a:xfrm>
        </p:grpSpPr>
        <p:sp>
          <p:nvSpPr>
            <p:cNvPr id="16" name="Стрелка вниз 15"/>
            <p:cNvSpPr/>
            <p:nvPr/>
          </p:nvSpPr>
          <p:spPr>
            <a:xfrm rot="16200000">
              <a:off x="9778290" y="1048419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730993" y="1184318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7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6344" y="2440371"/>
            <a:ext cx="3577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6.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344" y="3883091"/>
            <a:ext cx="3577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7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7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"/>
    </mc:Choice>
    <mc:Fallback xmlns="">
      <p:transition spd="slow" advTm="428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77520"/>
            <a:ext cx="6096000" cy="312928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marL="447675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ТЕХНИЧЕСКИЕ СРЕДСТВА  ДЛЯ </a:t>
            </a:r>
            <a:r>
              <a:rPr lang="ru-RU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ОБУЧЕНИЯ СТУДЕНТОВ С ИНВАЛИДНОСТЬЮ</a:t>
            </a:r>
          </a:p>
          <a:p>
            <a:pPr marL="447675" indent="-265113" algn="ctr">
              <a:lnSpc>
                <a:spcPct val="90000"/>
              </a:lnSpc>
              <a:spcBef>
                <a:spcPct val="0"/>
              </a:spcBef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 indent="-265113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Компьютерный джойстик 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Joystik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Simply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Woorks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tt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пол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ь</a:t>
            </a:r>
            <a:r>
              <a:rPr lang="tt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зователя с нарушением двигательных функций; </a:t>
            </a:r>
            <a:r>
              <a:rPr lang="ru-RU" dirty="0"/>
              <a:t> </a:t>
            </a:r>
            <a:endParaRPr lang="ru-RU" dirty="0" smtClean="0"/>
          </a:p>
          <a:p>
            <a:pPr marL="447675" indent="-265113"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портативный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видеоувеличитель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 для лиц  с нарушением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зрения;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 indent="-265113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для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студентов с нарушением слуха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имеется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портативная индукционная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петля;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 indent="-265113">
              <a:buFont typeface="+mj-lt"/>
              <a:buAutoNum type="arabicPeriod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447675" indent="-265113">
              <a:buFont typeface="+mj-lt"/>
              <a:buAutoNum type="arabicPeriod"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6" t="40211" r="12571" b="26984"/>
          <a:stretch/>
        </p:blipFill>
        <p:spPr>
          <a:xfrm>
            <a:off x="2200599" y="3988240"/>
            <a:ext cx="3895401" cy="2405527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30" r="22794"/>
          <a:stretch/>
        </p:blipFill>
        <p:spPr>
          <a:xfrm>
            <a:off x="6557261" y="468081"/>
            <a:ext cx="5091943" cy="587444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2844" y="1515782"/>
            <a:ext cx="641131" cy="546538"/>
            <a:chOff x="6692844" y="1515782"/>
            <a:chExt cx="641131" cy="546538"/>
          </a:xfrm>
        </p:grpSpPr>
        <p:sp>
          <p:nvSpPr>
            <p:cNvPr id="8" name="Стрелка вниз 7"/>
            <p:cNvSpPr/>
            <p:nvPr/>
          </p:nvSpPr>
          <p:spPr>
            <a:xfrm rot="16200000">
              <a:off x="6740141" y="1468485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710011" y="1604384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3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099874" y="4644465"/>
            <a:ext cx="641131" cy="546538"/>
            <a:chOff x="6692844" y="1515782"/>
            <a:chExt cx="641131" cy="546538"/>
          </a:xfrm>
        </p:grpSpPr>
        <p:sp>
          <p:nvSpPr>
            <p:cNvPr id="12" name="Стрелка вниз 11"/>
            <p:cNvSpPr/>
            <p:nvPr/>
          </p:nvSpPr>
          <p:spPr>
            <a:xfrm rot="16200000">
              <a:off x="6740141" y="1468485"/>
              <a:ext cx="546538" cy="6411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10011" y="1604384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2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88240"/>
            <a:ext cx="1806779" cy="2409039"/>
          </a:xfrm>
          <a:prstGeom prst="rect">
            <a:avLst/>
          </a:prstGeom>
        </p:spPr>
      </p:pic>
      <p:sp>
        <p:nvSpPr>
          <p:cNvPr id="19" name="Стрелка вниз 18"/>
          <p:cNvSpPr/>
          <p:nvPr/>
        </p:nvSpPr>
        <p:spPr>
          <a:xfrm rot="5400000">
            <a:off x="1586885" y="5436543"/>
            <a:ext cx="546538" cy="64113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879034" y="557244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"/>
    </mc:Choice>
    <mc:Fallback xmlns="">
      <p:transition spd="slow" advTm="166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2.6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248</Words>
  <Application>Microsoft Office PowerPoint</Application>
  <PresentationFormat>Широкоэкранный</PresentationFormat>
  <Paragraphs>108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Blogger Sans Light</vt:lpstr>
      <vt:lpstr>Book Antiqua</vt:lpstr>
      <vt:lpstr>Calibri</vt:lpstr>
      <vt:lpstr>Calibri Light</vt:lpstr>
      <vt:lpstr>Montserrat</vt:lpstr>
      <vt:lpstr>Montserrat ExtraBold</vt:lpstr>
      <vt:lpstr>Тема Office</vt:lpstr>
      <vt:lpstr>ДОСТУПНАЯ СРЕДА </vt:lpstr>
      <vt:lpstr>Презентация PowerPoint</vt:lpstr>
      <vt:lpstr>Учебно –лабораторный комплекс город Казань, улица Бутлерова, дом 49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217</cp:revision>
  <dcterms:created xsi:type="dcterms:W3CDTF">2023-06-21T11:33:50Z</dcterms:created>
  <dcterms:modified xsi:type="dcterms:W3CDTF">2023-10-12T07:20:25Z</dcterms:modified>
</cp:coreProperties>
</file>